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6CF2"/>
    <a:srgbClr val="8BE1FF"/>
    <a:srgbClr val="7FA3CF"/>
    <a:srgbClr val="92B1D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внобедренный треугольник 5"/>
          <p:cNvSpPr/>
          <p:nvPr/>
        </p:nvSpPr>
        <p:spPr>
          <a:xfrm>
            <a:off x="2771800" y="5085184"/>
            <a:ext cx="3384376" cy="1772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080119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Unit 4. </a:t>
            </a:r>
            <a:r>
              <a:rPr lang="en-US" sz="4800" b="1" dirty="0" smtClean="0">
                <a:solidFill>
                  <a:srgbClr val="009644"/>
                </a:solidFill>
              </a:rPr>
              <a:t>Seasons and Nature</a:t>
            </a:r>
            <a:endParaRPr lang="uk-UA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936104"/>
          </a:xfrm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  <a:sp3d extrusionH="57150">
              <a:bevelT w="82550" h="38100" prst="coolSlant"/>
            </a:sp3d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Seasons of </a:t>
            </a:r>
            <a:r>
              <a:rPr lang="en-US" sz="4400" b="1" smtClean="0">
                <a:solidFill>
                  <a:srgbClr val="FF0000"/>
                </a:solidFill>
              </a:rPr>
              <a:t>the </a:t>
            </a:r>
            <a:r>
              <a:rPr lang="en-US" sz="4400" b="1" smtClean="0">
                <a:solidFill>
                  <a:srgbClr val="FF0000"/>
                </a:solidFill>
              </a:rPr>
              <a:t>year</a:t>
            </a:r>
            <a:endParaRPr lang="uk-UA" sz="4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7744" y="2348880"/>
            <a:ext cx="4176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Lesson </a:t>
            </a:r>
            <a:r>
              <a:rPr lang="uk-UA" sz="3200" b="1" dirty="0" smtClean="0"/>
              <a:t>2</a:t>
            </a:r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3851920" y="5805264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Form 2</a:t>
            </a:r>
            <a:endParaRPr lang="uk-UA" sz="3200" b="1" dirty="0" smtClean="0">
              <a:solidFill>
                <a:schemeClr val="bg1"/>
              </a:solidFill>
            </a:endParaRPr>
          </a:p>
          <a:p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0070C0"/>
                </a:solidFill>
              </a:rPr>
              <a:t>Winter months</a:t>
            </a:r>
            <a:endParaRPr lang="uk-UA" b="1" u="sng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http://s46.radikal.ru/i112/1109/80/4e220ea205d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556792"/>
            <a:ext cx="388843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12-конечная звезда 4"/>
          <p:cNvSpPr/>
          <p:nvPr/>
        </p:nvSpPr>
        <p:spPr>
          <a:xfrm>
            <a:off x="0" y="1196752"/>
            <a:ext cx="3635896" cy="3312368"/>
          </a:xfrm>
          <a:prstGeom prst="star12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December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5652120" y="1124744"/>
            <a:ext cx="3240360" cy="3168352"/>
          </a:xfrm>
          <a:prstGeom prst="star12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February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7" name="12-конечная звезда 6"/>
          <p:cNvSpPr/>
          <p:nvPr/>
        </p:nvSpPr>
        <p:spPr>
          <a:xfrm>
            <a:off x="2987824" y="3356992"/>
            <a:ext cx="3168352" cy="3168352"/>
          </a:xfrm>
          <a:prstGeom prst="star12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January</a:t>
            </a:r>
            <a:endParaRPr lang="uk-U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Spring months</a:t>
            </a:r>
            <a:endParaRPr lang="uk-UA" b="1" u="sng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http://az999.ucoz.ru/fedor0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556792"/>
            <a:ext cx="3816424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блако 4"/>
          <p:cNvSpPr/>
          <p:nvPr/>
        </p:nvSpPr>
        <p:spPr>
          <a:xfrm>
            <a:off x="323528" y="1628800"/>
            <a:ext cx="3024336" cy="2376264"/>
          </a:xfrm>
          <a:prstGeom prst="cloud">
            <a:avLst/>
          </a:prstGeom>
          <a:solidFill>
            <a:srgbClr val="92B1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March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5724128" y="1412776"/>
            <a:ext cx="3096344" cy="2232248"/>
          </a:xfrm>
          <a:prstGeom prst="cloud">
            <a:avLst/>
          </a:prstGeom>
          <a:solidFill>
            <a:srgbClr val="92B1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May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2771800" y="3933056"/>
            <a:ext cx="3240360" cy="2520280"/>
          </a:xfrm>
          <a:prstGeom prst="cloud">
            <a:avLst/>
          </a:prstGeom>
          <a:solidFill>
            <a:srgbClr val="92B1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April</a:t>
            </a:r>
            <a:endParaRPr lang="uk-U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Summer months</a:t>
            </a:r>
            <a:endParaRPr lang="uk-UA" b="1" u="sng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live4fun.ru/pictures/img_18457562_2267_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3672408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лнце 4"/>
          <p:cNvSpPr/>
          <p:nvPr/>
        </p:nvSpPr>
        <p:spPr>
          <a:xfrm>
            <a:off x="323528" y="1052736"/>
            <a:ext cx="3240360" cy="32403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June</a:t>
            </a:r>
            <a:endParaRPr lang="uk-UA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лнце 5"/>
          <p:cNvSpPr/>
          <p:nvPr/>
        </p:nvSpPr>
        <p:spPr>
          <a:xfrm>
            <a:off x="5148064" y="692696"/>
            <a:ext cx="3995936" cy="374441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August</a:t>
            </a:r>
            <a:endParaRPr lang="uk-UA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лнце 6"/>
          <p:cNvSpPr/>
          <p:nvPr/>
        </p:nvSpPr>
        <p:spPr>
          <a:xfrm>
            <a:off x="2699792" y="3284984"/>
            <a:ext cx="3240360" cy="32403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July</a:t>
            </a:r>
            <a:endParaRPr lang="uk-UA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accent6">
                    <a:lumMod val="75000"/>
                  </a:schemeClr>
                </a:solidFill>
              </a:rPr>
              <a:t>Autumn months</a:t>
            </a:r>
            <a:endParaRPr lang="uk-UA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Содержимое 5" descr="http://img10.proshkolu.ru/content/media/pic/std/4000000/3276000/3275640-eca652163dd822b4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700808"/>
            <a:ext cx="3312368" cy="3024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Капля 6"/>
          <p:cNvSpPr/>
          <p:nvPr/>
        </p:nvSpPr>
        <p:spPr>
          <a:xfrm rot="19053429">
            <a:off x="422415" y="1641852"/>
            <a:ext cx="2499281" cy="2577710"/>
          </a:xfrm>
          <a:prstGeom prst="teardrop">
            <a:avLst/>
          </a:prstGeom>
          <a:solidFill>
            <a:srgbClr val="7FA3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Капля 7"/>
          <p:cNvSpPr/>
          <p:nvPr/>
        </p:nvSpPr>
        <p:spPr>
          <a:xfrm rot="19022477">
            <a:off x="6160097" y="1544427"/>
            <a:ext cx="2444477" cy="2545009"/>
          </a:xfrm>
          <a:prstGeom prst="teardrop">
            <a:avLst/>
          </a:prstGeom>
          <a:solidFill>
            <a:srgbClr val="7FA3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Капля 8"/>
          <p:cNvSpPr/>
          <p:nvPr/>
        </p:nvSpPr>
        <p:spPr>
          <a:xfrm rot="18863939">
            <a:off x="3441235" y="4211981"/>
            <a:ext cx="2433821" cy="2493873"/>
          </a:xfrm>
          <a:prstGeom prst="teardrop">
            <a:avLst/>
          </a:prstGeom>
          <a:solidFill>
            <a:srgbClr val="7FA3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683568" y="270892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September</a:t>
            </a:r>
            <a:endParaRPr lang="uk-UA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51920" y="522920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October</a:t>
            </a:r>
            <a:endParaRPr lang="uk-UA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44208" y="2636912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November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are winter months?</a:t>
            </a:r>
            <a:endParaRPr lang="uk-UA" b="1" dirty="0"/>
          </a:p>
        </p:txBody>
      </p:sp>
      <p:pic>
        <p:nvPicPr>
          <p:cNvPr id="4" name="Содержимое 3" descr="http://s46.radikal.ru/i112/1109/80/4e220ea205d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23528" y="2564904"/>
            <a:ext cx="302433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January</a:t>
            </a:r>
            <a:endParaRPr lang="uk-UA" sz="4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52120" y="4365104"/>
            <a:ext cx="309634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September</a:t>
            </a:r>
            <a:endParaRPr lang="uk-UA" sz="4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5373216"/>
            <a:ext cx="302433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December</a:t>
            </a:r>
            <a:endParaRPr lang="uk-UA" sz="4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6136" y="1556792"/>
            <a:ext cx="302433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February</a:t>
            </a:r>
            <a:endParaRPr lang="uk-U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What are spring months?</a:t>
            </a:r>
            <a:endParaRPr lang="uk-UA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http://az999.ucoz.ru/fedor0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1556792"/>
            <a:ext cx="6286500" cy="46085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115616" y="1628800"/>
            <a:ext cx="2592288" cy="72008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June</a:t>
            </a:r>
            <a:endParaRPr lang="uk-UA" sz="44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724128" y="2708920"/>
            <a:ext cx="2592288" cy="72008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May</a:t>
            </a:r>
            <a:endParaRPr lang="uk-UA" sz="4400" b="1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39552" y="4293096"/>
            <a:ext cx="2664296" cy="72008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April</a:t>
            </a:r>
            <a:endParaRPr lang="uk-UA" sz="4400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796136" y="5517232"/>
            <a:ext cx="2736304" cy="72008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March</a:t>
            </a:r>
            <a:endParaRPr lang="uk-U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are summer months?</a:t>
            </a:r>
            <a:endParaRPr lang="uk-UA" b="1" dirty="0"/>
          </a:p>
        </p:txBody>
      </p:sp>
      <p:pic>
        <p:nvPicPr>
          <p:cNvPr id="4" name="Содержимое 3" descr="http://live4fun.ru/pictures/img_18457562_2267_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95536" y="2348880"/>
            <a:ext cx="280831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July</a:t>
            </a:r>
            <a:endParaRPr lang="uk-UA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80112" y="1484784"/>
            <a:ext cx="309634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October</a:t>
            </a:r>
            <a:endParaRPr lang="uk-UA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5229200"/>
            <a:ext cx="309634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August</a:t>
            </a:r>
            <a:endParaRPr lang="uk-UA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509120"/>
            <a:ext cx="252028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June</a:t>
            </a:r>
            <a:endParaRPr lang="uk-UA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are autumn months?</a:t>
            </a:r>
            <a:endParaRPr lang="uk-UA" b="1" dirty="0"/>
          </a:p>
        </p:txBody>
      </p:sp>
      <p:pic>
        <p:nvPicPr>
          <p:cNvPr id="4" name="Содержимое 5" descr="http://img10.proshkolu.ru/content/media/pic/std/4000000/3276000/3275640-eca652163dd822b4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628800"/>
            <a:ext cx="4896544" cy="4680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395536" y="1484784"/>
            <a:ext cx="2880320" cy="93610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September</a:t>
            </a:r>
            <a:endParaRPr lang="uk-UA" sz="4400" b="1" dirty="0"/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5724128" y="1628800"/>
            <a:ext cx="2880320" cy="93610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December</a:t>
            </a:r>
            <a:endParaRPr lang="uk-UA" sz="4400" b="1" dirty="0"/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683568" y="5229200"/>
            <a:ext cx="2880320" cy="93610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October</a:t>
            </a:r>
            <a:endParaRPr lang="uk-UA" sz="4400" b="1" dirty="0"/>
          </a:p>
        </p:txBody>
      </p:sp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5724128" y="5157192"/>
            <a:ext cx="2880320" cy="93610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November</a:t>
            </a:r>
            <a:endParaRPr lang="uk-U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month is it?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988840"/>
            <a:ext cx="2232248" cy="15121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a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1988840"/>
            <a:ext cx="2232248" cy="15121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y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1988840"/>
            <a:ext cx="2232248" cy="15121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m</a:t>
            </a:r>
            <a:endParaRPr lang="uk-UA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16432E-7 L -0.575 0.335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79 0.02612 L 0.27969 0.3406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074E-6 L 0.29531 0.3302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" y="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month is it?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060848"/>
            <a:ext cx="1728192" cy="1368152"/>
          </a:xfrm>
          <a:prstGeom prst="rect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u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2060848"/>
            <a:ext cx="1728192" cy="1368152"/>
          </a:xfrm>
          <a:prstGeom prst="rect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j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2060848"/>
            <a:ext cx="1728192" cy="1368152"/>
          </a:xfrm>
          <a:prstGeom prst="rect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y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2060848"/>
            <a:ext cx="1728192" cy="1368152"/>
          </a:xfrm>
          <a:prstGeom prst="rect">
            <a:avLst/>
          </a:prstGeom>
          <a:solidFill>
            <a:srgbClr val="8B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l</a:t>
            </a:r>
            <a:endParaRPr lang="uk-UA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074E-6 L -0.2283 0.2673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074E-6 L 0.19688 0.2567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074E-6 L -0.23629 0.2567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074E-6 L 0.18906 0.2673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month is it?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772816"/>
            <a:ext cx="1368152" cy="1296144"/>
          </a:xfrm>
          <a:prstGeom prst="rect">
            <a:avLst/>
          </a:prstGeom>
          <a:solidFill>
            <a:srgbClr val="FC6C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p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772816"/>
            <a:ext cx="1368152" cy="1296144"/>
          </a:xfrm>
          <a:prstGeom prst="rect">
            <a:avLst/>
          </a:prstGeom>
          <a:solidFill>
            <a:srgbClr val="FC6C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a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1772816"/>
            <a:ext cx="1368152" cy="1296144"/>
          </a:xfrm>
          <a:prstGeom prst="rect">
            <a:avLst/>
          </a:prstGeom>
          <a:solidFill>
            <a:srgbClr val="FC6C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l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1772816"/>
            <a:ext cx="1368152" cy="1296144"/>
          </a:xfrm>
          <a:prstGeom prst="rect">
            <a:avLst/>
          </a:prstGeom>
          <a:solidFill>
            <a:srgbClr val="FC6C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</a:rPr>
              <a:t>i</a:t>
            </a:r>
            <a:endParaRPr lang="uk-UA" sz="60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1772816"/>
            <a:ext cx="1368152" cy="1296144"/>
          </a:xfrm>
          <a:prstGeom prst="rect">
            <a:avLst/>
          </a:prstGeom>
          <a:solidFill>
            <a:srgbClr val="FC6C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r</a:t>
            </a:r>
            <a:endParaRPr lang="uk-UA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2112E-6 L -0.17726 0.3249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2112E-6 L 0.16927 0.3249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2112E-6 L -0.35816 0.3249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2112E-6 L -0.00382 0.3249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82112E-6 L 0.34254 0.3145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Reading</a:t>
            </a:r>
            <a:r>
              <a:rPr lang="en-US" b="1" u="sng" dirty="0" smtClean="0">
                <a:solidFill>
                  <a:srgbClr val="C00000"/>
                </a:solidFill>
              </a:rPr>
              <a:t> </a:t>
            </a:r>
            <a:br>
              <a:rPr lang="en-US" b="1" u="sng" dirty="0" smtClean="0">
                <a:solidFill>
                  <a:srgbClr val="C00000"/>
                </a:solidFill>
              </a:rPr>
            </a:br>
            <a:r>
              <a:rPr lang="en-US" b="1" i="1" dirty="0" smtClean="0">
                <a:solidFill>
                  <a:srgbClr val="0070C0"/>
                </a:solidFill>
              </a:rPr>
              <a:t>True or false?</a:t>
            </a:r>
            <a:endParaRPr lang="uk-UA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60440"/>
          </a:xfrm>
        </p:spPr>
        <p:txBody>
          <a:bodyPr>
            <a:normAutofit/>
          </a:bodyPr>
          <a:lstStyle/>
          <a:p>
            <a:pPr lvl="0"/>
            <a:r>
              <a:rPr lang="en-US" sz="4400" dirty="0" smtClean="0"/>
              <a:t>Dan’s </a:t>
            </a:r>
            <a:r>
              <a:rPr lang="en-US" sz="4400" dirty="0" err="1" smtClean="0"/>
              <a:t>favourite</a:t>
            </a:r>
            <a:r>
              <a:rPr lang="en-US" sz="4400" dirty="0" smtClean="0"/>
              <a:t> season is winter.</a:t>
            </a:r>
            <a:endParaRPr lang="uk-UA" sz="4400" dirty="0" smtClean="0"/>
          </a:p>
          <a:p>
            <a:pPr lvl="0"/>
            <a:r>
              <a:rPr lang="en-US" sz="4400" dirty="0" smtClean="0"/>
              <a:t>It is cold and rainy in winter.</a:t>
            </a:r>
            <a:endParaRPr lang="uk-UA" sz="4400" dirty="0" smtClean="0"/>
          </a:p>
          <a:p>
            <a:pPr lvl="0"/>
            <a:r>
              <a:rPr lang="en-US" sz="4400" dirty="0" smtClean="0"/>
              <a:t>Dan can play football in winter.</a:t>
            </a:r>
            <a:endParaRPr lang="uk-UA" sz="4400" dirty="0" smtClean="0"/>
          </a:p>
          <a:p>
            <a:pPr lvl="0"/>
            <a:r>
              <a:rPr lang="en-US" sz="4400" dirty="0" smtClean="0"/>
              <a:t>Dan can ski in winter.</a:t>
            </a:r>
            <a:endParaRPr lang="uk-UA" sz="44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5736" y="764704"/>
            <a:ext cx="475252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Well done!</a:t>
            </a:r>
            <a:endParaRPr lang="uk-UA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http://img11.proshkolu.ru/content/media/pic/std/5000000/4042000/4041179-9649fc2e0d02c5a0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374441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128</Words>
  <Application>Microsoft Office PowerPoint</Application>
  <PresentationFormat>Экран (4:3)</PresentationFormat>
  <Paragraphs>61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Unit 4. Seasons and Nature</vt:lpstr>
      <vt:lpstr>Winter months</vt:lpstr>
      <vt:lpstr>Spring months</vt:lpstr>
      <vt:lpstr>Summer months</vt:lpstr>
      <vt:lpstr>Autumn months</vt:lpstr>
      <vt:lpstr>What are winter months?</vt:lpstr>
      <vt:lpstr>What are spring months?</vt:lpstr>
      <vt:lpstr>What are summer months?</vt:lpstr>
      <vt:lpstr>What are autumn months?</vt:lpstr>
      <vt:lpstr>What month is it?</vt:lpstr>
      <vt:lpstr>What month is it?</vt:lpstr>
      <vt:lpstr>What month is it?</vt:lpstr>
      <vt:lpstr>Reading  True or false?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4. Seasons and Nature</dc:title>
  <dc:creator>Наташа</dc:creator>
  <cp:lastModifiedBy>Наташа</cp:lastModifiedBy>
  <cp:revision>36</cp:revision>
  <dcterms:created xsi:type="dcterms:W3CDTF">2013-09-07T13:49:54Z</dcterms:created>
  <dcterms:modified xsi:type="dcterms:W3CDTF">2013-09-08T12:46:30Z</dcterms:modified>
</cp:coreProperties>
</file>