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7" r:id="rId2"/>
    <p:sldId id="258" r:id="rId3"/>
    <p:sldId id="259" r:id="rId4"/>
    <p:sldId id="256" r:id="rId5"/>
    <p:sldId id="260" r:id="rId6"/>
    <p:sldId id="275" r:id="rId7"/>
    <p:sldId id="265" r:id="rId8"/>
    <p:sldId id="266" r:id="rId9"/>
    <p:sldId id="268" r:id="rId10"/>
    <p:sldId id="262" r:id="rId11"/>
    <p:sldId id="264" r:id="rId12"/>
    <p:sldId id="270" r:id="rId13"/>
    <p:sldId id="269" r:id="rId14"/>
    <p:sldId id="271" r:id="rId15"/>
    <p:sldId id="261" r:id="rId16"/>
    <p:sldId id="263" r:id="rId17"/>
    <p:sldId id="273" r:id="rId18"/>
    <p:sldId id="272" r:id="rId19"/>
    <p:sldId id="267" r:id="rId20"/>
    <p:sldId id="27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000" autoAdjust="0"/>
  </p:normalViewPr>
  <p:slideViewPr>
    <p:cSldViewPr>
      <p:cViewPr varScale="1">
        <p:scale>
          <a:sx n="104" d="100"/>
          <a:sy n="104" d="100"/>
        </p:scale>
        <p:origin x="-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9269-9785-4394-A918-D2554353D52D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AA306-37BC-42E4-8078-9D1FD7E37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83E3D-541D-421E-A919-5AA561C66264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12187-0646-4E3E-92A7-3C6881D6B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3AA2A-8671-4B93-AC28-6EC426630655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27691-D4CC-48AE-BBA2-3FE60BB6A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EEE3B-482D-47E6-953B-9C807528981F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44DF6-2444-41A8-9666-F286E58CD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79B8B-E439-4647-9792-786FD8372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916B9-AA4C-4AF0-B7D4-DF2F8E7ACDD3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7A720-9E07-48F8-A959-9F0A0770CD4C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6A56A-6282-427A-9D9F-64BF11EC6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2385F-E844-44C0-AEC4-7D51C0A579F4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466C5-13D7-4FFC-8FE7-9E37D9149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6ABF6-B7CE-4763-824A-025C207D2E9E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4B22F-C606-4277-B82A-3A4111F21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9CC-0798-49A4-A3CA-861BA20A47FA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921C0-5A20-49F0-8DDA-4DEF17864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28F8-C0FF-4872-9E6F-3993997A52F4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5B805-991E-4927-A496-4C7931E56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5E0EE-C1CF-4B8A-9268-5DD089DB67D0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2708B-10DE-44BF-85EB-6CE0EE6D9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9D445A-231D-499D-80D9-4B913FD18D3F}" type="datetimeFigureOut">
              <a:rPr lang="ru-RU"/>
              <a:pPr>
                <a:defRPr/>
              </a:pPr>
              <a:t>13.12.2016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01E5D9-188B-4C7E-BA8E-A46D69AD6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0" r:id="rId1"/>
    <p:sldLayoutId id="2147483954" r:id="rId2"/>
    <p:sldLayoutId id="2147483961" r:id="rId3"/>
    <p:sldLayoutId id="2147483955" r:id="rId4"/>
    <p:sldLayoutId id="2147483962" r:id="rId5"/>
    <p:sldLayoutId id="2147483956" r:id="rId6"/>
    <p:sldLayoutId id="2147483957" r:id="rId7"/>
    <p:sldLayoutId id="2147483963" r:id="rId8"/>
    <p:sldLayoutId id="2147483964" r:id="rId9"/>
    <p:sldLayoutId id="2147483958" r:id="rId10"/>
    <p:sldLayoutId id="21474839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Объект 2"/>
          <p:cNvSpPr>
            <a:spLocks noGrp="1"/>
          </p:cNvSpPr>
          <p:nvPr>
            <p:ph idx="1"/>
          </p:nvPr>
        </p:nvSpPr>
        <p:spPr>
          <a:xfrm>
            <a:off x="407988" y="1484313"/>
            <a:ext cx="8229600" cy="4525962"/>
          </a:xfrm>
        </p:spPr>
        <p:txBody>
          <a:bodyPr/>
          <a:lstStyle/>
          <a:p>
            <a:r>
              <a:rPr lang="en-US" smtClean="0"/>
              <a:t>                                                </a:t>
            </a: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64704" y="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                   </a:t>
            </a:r>
            <a:br>
              <a:rPr smtClean="0"/>
            </a:br>
            <a:r>
              <a:t> </a:t>
            </a:r>
            <a:r>
              <a:rPr smtClean="0"/>
              <a:t>                   William Shakespeare</a:t>
            </a:r>
            <a:endParaRPr lang="ru-RU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84313"/>
            <a:ext cx="46450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4249738" y="2000250"/>
            <a:ext cx="4640262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onstantia" pitchFamily="18" charset="0"/>
              </a:rPr>
              <a:t>     </a:t>
            </a:r>
            <a:r>
              <a:rPr lang="en-US" sz="3200">
                <a:latin typeface="Constantia" pitchFamily="18" charset="0"/>
              </a:rPr>
              <a:t>“ He was not of an age</a:t>
            </a:r>
          </a:p>
          <a:p>
            <a:r>
              <a:rPr lang="en-US" sz="3200">
                <a:latin typeface="Constantia" pitchFamily="18" charset="0"/>
              </a:rPr>
              <a:t>        but for all time”.</a:t>
            </a:r>
          </a:p>
          <a:p>
            <a:endParaRPr lang="en-US" sz="3200">
              <a:latin typeface="Constantia" pitchFamily="18" charset="0"/>
            </a:endParaRPr>
          </a:p>
          <a:p>
            <a:r>
              <a:rPr lang="en-US" sz="3200">
                <a:latin typeface="Constantia" pitchFamily="18" charset="0"/>
              </a:rPr>
              <a:t>       Ben Jonson,</a:t>
            </a:r>
          </a:p>
          <a:p>
            <a:r>
              <a:rPr lang="en-US" sz="3200">
                <a:latin typeface="Constantia" pitchFamily="18" charset="0"/>
              </a:rPr>
              <a:t>       an English dramatist</a:t>
            </a:r>
            <a:endParaRPr lang="ru-RU" sz="3200">
              <a:latin typeface="Constantia" pitchFamily="18" charset="0"/>
            </a:endParaRP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5148263" y="620713"/>
            <a:ext cx="21320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onstantia" pitchFamily="18" charset="0"/>
              </a:rPr>
              <a:t>(1564-1616)</a:t>
            </a:r>
            <a:endParaRPr lang="ru-RU" sz="28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Shakespeare’s birthplace,</a:t>
            </a:r>
            <a:br>
              <a:rPr smtClean="0"/>
            </a:br>
            <a:r>
              <a:rPr smtClean="0"/>
              <a:t>Stratford-upon-Avon</a:t>
            </a:r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276475"/>
            <a:ext cx="57150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Shakespeare went to grammar school</a:t>
            </a:r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8025" y="2276475"/>
            <a:ext cx="41719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276475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2006600"/>
            <a:ext cx="34290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63713" y="692150"/>
            <a:ext cx="597693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Anne Hathaway, Shakespeare</a:t>
            </a:r>
            <a:r>
              <a:rPr lang="en-US" sz="4000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n-lt"/>
                <a:ea typeface="+mj-ea"/>
                <a:cs typeface="+mj-cs"/>
              </a:rPr>
              <a:t>’</a:t>
            </a:r>
            <a:r>
              <a:rPr lang="en-US" sz="4000" dirty="0">
                <a:latin typeface="+mn-lt"/>
                <a:cs typeface="+mn-cs"/>
              </a:rPr>
              <a:t> s  wife</a:t>
            </a:r>
            <a:endParaRPr lang="ru-RU" sz="4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The Original Globe Theatre</a:t>
            </a:r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913" y="1844675"/>
            <a:ext cx="67341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3188" y="1557338"/>
            <a:ext cx="63531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1042988" y="765175"/>
            <a:ext cx="6461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Constantia" pitchFamily="18" charset="0"/>
              </a:rPr>
              <a:t>Shakespeare’s Globe Theatre</a:t>
            </a:r>
            <a:endParaRPr lang="ru-RU" sz="400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b="1">
                <a:effectLst/>
              </a:rPr>
              <a:t>Shakespeare's work room</a:t>
            </a:r>
            <a:br>
              <a:rPr b="1">
                <a:effectLst/>
              </a:rPr>
            </a:br>
            <a:r>
              <a:rPr sz="2000">
                <a:effectLst/>
              </a:rPr>
              <a:t>Shakespeare's house, New Place, in Stratford-upon-Avon</a:t>
            </a:r>
            <a:endParaRPr lang="ru-RU" sz="200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687513"/>
            <a:ext cx="62960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5623" y="260648"/>
            <a:ext cx="1023548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>
                <a:effectLst/>
              </a:rPr>
              <a:t/>
            </a:r>
            <a:br>
              <a:rPr smtClean="0">
                <a:effectLst/>
              </a:rPr>
            </a:br>
            <a:r>
              <a:rPr smtClean="0">
                <a:effectLst/>
              </a:rPr>
              <a:t>    </a:t>
            </a:r>
            <a:r>
              <a:rPr sz="4400" smtClean="0">
                <a:effectLst/>
              </a:rPr>
              <a:t>A </a:t>
            </a:r>
            <a:r>
              <a:rPr sz="4400">
                <a:effectLst/>
              </a:rPr>
              <a:t>portrait of Shakespeare </a:t>
            </a:r>
            <a:r>
              <a:rPr sz="4400" smtClean="0">
                <a:effectLst/>
              </a:rPr>
              <a:t>at his desk</a:t>
            </a:r>
            <a:endParaRPr lang="ru-RU" sz="440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0338" y="1773238"/>
            <a:ext cx="51530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1484313"/>
            <a:ext cx="40005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1477963" y="188913"/>
            <a:ext cx="6119812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FFFFFF"/>
                </a:solidFill>
                <a:latin typeface="Constantia" pitchFamily="18" charset="0"/>
              </a:rPr>
              <a:t>The Holy Trinity Church</a:t>
            </a:r>
          </a:p>
          <a:p>
            <a:r>
              <a:rPr lang="en-US" sz="4000">
                <a:solidFill>
                  <a:srgbClr val="FFFFFF"/>
                </a:solidFill>
                <a:latin typeface="Constantia" pitchFamily="18" charset="0"/>
              </a:rPr>
              <a:t> </a:t>
            </a:r>
            <a:r>
              <a:rPr lang="en-US" sz="3200">
                <a:solidFill>
                  <a:srgbClr val="FFFFFF"/>
                </a:solidFill>
                <a:latin typeface="Constantia" pitchFamily="18" charset="0"/>
              </a:rPr>
              <a:t>where Shakespeare was buried</a:t>
            </a:r>
            <a:endParaRPr lang="ru-RU" sz="3200">
              <a:solidFill>
                <a:srgbClr val="FFFFFF"/>
              </a:solidFill>
              <a:latin typeface="Constantia" pitchFamily="18" charset="0"/>
            </a:endParaRPr>
          </a:p>
          <a:p>
            <a:endParaRPr lang="en-US" sz="4000">
              <a:solidFill>
                <a:srgbClr val="FFFFFF"/>
              </a:solidFill>
              <a:latin typeface="Constantia" pitchFamily="18" charset="0"/>
            </a:endParaRPr>
          </a:p>
          <a:p>
            <a:endParaRPr lang="en-US" sz="3200">
              <a:solidFill>
                <a:srgbClr val="FFFFFF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b="1" smtClean="0">
                <a:effectLst/>
              </a:rPr>
              <a:t>           An </a:t>
            </a:r>
            <a:r>
              <a:rPr b="1">
                <a:effectLst/>
              </a:rPr>
              <a:t>original manuscript</a:t>
            </a:r>
            <a:br>
              <a:rPr b="1">
                <a:effectLst/>
              </a:rPr>
            </a:br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773238"/>
            <a:ext cx="64103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42725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2400">
                <a:effectLst/>
              </a:rPr>
              <a:t>The title page of the first complete </a:t>
            </a:r>
            <a:r>
              <a:rPr sz="2400" smtClean="0">
                <a:effectLst/>
              </a:rPr>
              <a:t> edition </a:t>
            </a:r>
            <a:r>
              <a:rPr sz="2400">
                <a:effectLst/>
              </a:rPr>
              <a:t>of Shakespeare's </a:t>
            </a:r>
            <a:r>
              <a:rPr sz="2400" smtClean="0">
                <a:effectLst/>
              </a:rPr>
              <a:t>plays. Shakespeare </a:t>
            </a:r>
            <a:r>
              <a:rPr sz="2400">
                <a:effectLst/>
              </a:rPr>
              <a:t>didn't </a:t>
            </a:r>
            <a:r>
              <a:rPr sz="2400" smtClean="0">
                <a:effectLst/>
              </a:rPr>
              <a:t> publish </a:t>
            </a:r>
            <a:r>
              <a:rPr sz="2400">
                <a:effectLst/>
              </a:rPr>
              <a:t>his plays during his lifetime. The first collection of his work was produced by his friends </a:t>
            </a:r>
            <a:r>
              <a:rPr sz="2400" smtClean="0">
                <a:effectLst/>
              </a:rPr>
              <a:t> after </a:t>
            </a:r>
            <a:r>
              <a:rPr sz="2400">
                <a:effectLst/>
              </a:rPr>
              <a:t>his death.</a:t>
            </a:r>
            <a:endParaRPr lang="ru-RU" sz="240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844675"/>
            <a:ext cx="51435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3"/>
          <p:cNvSpPr txBox="1">
            <a:spLocks noChangeArrowheads="1"/>
          </p:cNvSpPr>
          <p:nvPr/>
        </p:nvSpPr>
        <p:spPr bwMode="auto">
          <a:xfrm>
            <a:off x="1587500" y="381000"/>
            <a:ext cx="3454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onstantia" pitchFamily="18" charset="0"/>
              </a:rPr>
              <a:t>Comedies</a:t>
            </a:r>
            <a:endParaRPr lang="ru-RU" sz="5400">
              <a:latin typeface="Constantia" pitchFamily="18" charset="0"/>
            </a:endParaRPr>
          </a:p>
        </p:txBody>
      </p:sp>
      <p:sp>
        <p:nvSpPr>
          <p:cNvPr id="24578" name="Прямоугольник 13"/>
          <p:cNvSpPr>
            <a:spLocks noChangeArrowheads="1"/>
          </p:cNvSpPr>
          <p:nvPr/>
        </p:nvSpPr>
        <p:spPr bwMode="auto">
          <a:xfrm>
            <a:off x="1476375" y="1484313"/>
            <a:ext cx="45720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nstantia" pitchFamily="18" charset="0"/>
              </a:rPr>
              <a:t>“The Comedy of Errors” – </a:t>
            </a:r>
            <a:r>
              <a:rPr lang="ru-RU" sz="2400">
                <a:latin typeface="Constantia" pitchFamily="18" charset="0"/>
              </a:rPr>
              <a:t>Комедія помилок</a:t>
            </a:r>
          </a:p>
          <a:p>
            <a:r>
              <a:rPr lang="ru-RU" sz="2400">
                <a:latin typeface="Constantia" pitchFamily="18" charset="0"/>
              </a:rPr>
              <a:t>”</a:t>
            </a:r>
            <a:r>
              <a:rPr lang="en-US" sz="2400">
                <a:latin typeface="Constantia" pitchFamily="18" charset="0"/>
              </a:rPr>
              <a:t>All’s Well that Ends Well” – </a:t>
            </a:r>
          </a:p>
          <a:p>
            <a:r>
              <a:rPr lang="ru-RU" sz="2400">
                <a:latin typeface="Constantia" pitchFamily="18" charset="0"/>
              </a:rPr>
              <a:t>Все добре, що добре закінчується</a:t>
            </a:r>
          </a:p>
          <a:p>
            <a:r>
              <a:rPr lang="ru-RU" sz="2400">
                <a:latin typeface="Constantia" pitchFamily="18" charset="0"/>
              </a:rPr>
              <a:t>”</a:t>
            </a:r>
            <a:r>
              <a:rPr lang="en-US" sz="2400">
                <a:latin typeface="Constantia" pitchFamily="18" charset="0"/>
              </a:rPr>
              <a:t>A Midsummer Night’s Dream” – </a:t>
            </a:r>
            <a:r>
              <a:rPr lang="ru-RU" sz="2400">
                <a:latin typeface="Constantia" pitchFamily="18" charset="0"/>
              </a:rPr>
              <a:t>Сон літньої  ночі</a:t>
            </a:r>
          </a:p>
          <a:p>
            <a:r>
              <a:rPr lang="ru-RU" sz="2400">
                <a:latin typeface="Constantia" pitchFamily="18" charset="0"/>
              </a:rPr>
              <a:t> ”</a:t>
            </a:r>
            <a:r>
              <a:rPr lang="en-US" sz="2400">
                <a:latin typeface="Constantia" pitchFamily="18" charset="0"/>
              </a:rPr>
              <a:t>Much Ado about Nothing” – </a:t>
            </a:r>
            <a:r>
              <a:rPr lang="ru-RU" sz="2400">
                <a:latin typeface="Constantia" pitchFamily="18" charset="0"/>
              </a:rPr>
              <a:t>Багато галасу даремно</a:t>
            </a:r>
          </a:p>
          <a:p>
            <a:r>
              <a:rPr lang="ru-RU" sz="2400">
                <a:latin typeface="Constantia" pitchFamily="18" charset="0"/>
              </a:rPr>
              <a:t> ”</a:t>
            </a:r>
            <a:r>
              <a:rPr lang="en-US" sz="2400">
                <a:latin typeface="Constantia" pitchFamily="18" charset="0"/>
              </a:rPr>
              <a:t>Twelfth Night” – </a:t>
            </a:r>
            <a:r>
              <a:rPr lang="ru-RU" sz="2400">
                <a:latin typeface="Constantia" pitchFamily="18" charset="0"/>
              </a:rPr>
              <a:t>Дванадцята ніч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”Hamlet” – </a:t>
            </a:r>
            <a:r>
              <a:rPr lang="ru-RU" smtClean="0"/>
              <a:t>Гамлет </a:t>
            </a:r>
          </a:p>
          <a:p>
            <a:r>
              <a:rPr lang="ru-RU" smtClean="0"/>
              <a:t>”</a:t>
            </a:r>
            <a:r>
              <a:rPr lang="en-US" smtClean="0"/>
              <a:t>Othello” – </a:t>
            </a:r>
            <a:r>
              <a:rPr lang="ru-RU" smtClean="0"/>
              <a:t>Отелло                                                                   </a:t>
            </a:r>
          </a:p>
          <a:p>
            <a:r>
              <a:rPr lang="ru-RU" smtClean="0"/>
              <a:t>”</a:t>
            </a:r>
            <a:r>
              <a:rPr lang="en-US" smtClean="0"/>
              <a:t>King Lear” – </a:t>
            </a:r>
            <a:r>
              <a:rPr lang="ru-RU" smtClean="0"/>
              <a:t>Король Лір</a:t>
            </a:r>
          </a:p>
          <a:p>
            <a:r>
              <a:rPr lang="ru-RU" smtClean="0"/>
              <a:t>”</a:t>
            </a:r>
            <a:r>
              <a:rPr lang="en-US" smtClean="0"/>
              <a:t>Macbeth” – </a:t>
            </a:r>
            <a:r>
              <a:rPr lang="ru-RU" smtClean="0"/>
              <a:t>Макбет</a:t>
            </a:r>
          </a:p>
          <a:p>
            <a:r>
              <a:rPr lang="ru-RU" smtClean="0"/>
              <a:t>”</a:t>
            </a:r>
            <a:r>
              <a:rPr lang="en-US" smtClean="0"/>
              <a:t>Romeo and Juliet” – </a:t>
            </a:r>
            <a:r>
              <a:rPr lang="ru-RU" smtClean="0"/>
              <a:t>Ромео і Джульєта</a:t>
            </a:r>
          </a:p>
          <a:p>
            <a:r>
              <a:rPr lang="ru-RU" smtClean="0"/>
              <a:t>”</a:t>
            </a:r>
            <a:r>
              <a:rPr lang="en-US" smtClean="0"/>
              <a:t>Julius Caesar” – </a:t>
            </a:r>
            <a:r>
              <a:rPr lang="ru-RU" smtClean="0"/>
              <a:t>Юлій Цезарь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z="6000" smtClean="0"/>
              <a:t>Tragedies</a:t>
            </a:r>
            <a:r>
              <a:t/>
            </a:r>
            <a:br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2420938"/>
            <a:ext cx="8229600" cy="4525962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 “Henry VI “  </a:t>
            </a:r>
            <a:r>
              <a:rPr lang="en-US" dirty="0" smtClean="0"/>
              <a:t>- </a:t>
            </a:r>
            <a:r>
              <a:rPr lang="ru-RU" dirty="0" err="1" smtClean="0"/>
              <a:t>Генріх</a:t>
            </a:r>
            <a:r>
              <a:rPr lang="ru-RU" dirty="0" smtClean="0"/>
              <a:t> </a:t>
            </a:r>
            <a:r>
              <a:rPr lang="en-US" dirty="0"/>
              <a:t>VI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 </a:t>
            </a:r>
            <a:r>
              <a:rPr lang="en-US" dirty="0"/>
              <a:t>“Richard  III   </a:t>
            </a:r>
            <a:r>
              <a:rPr lang="en-US" dirty="0" smtClean="0"/>
              <a:t>- </a:t>
            </a:r>
            <a:r>
              <a:rPr lang="ru-RU" dirty="0" err="1" smtClean="0"/>
              <a:t>Річард</a:t>
            </a:r>
            <a:r>
              <a:rPr lang="ru-RU" dirty="0" smtClean="0"/>
              <a:t> </a:t>
            </a:r>
            <a:r>
              <a:rPr lang="en-US" dirty="0"/>
              <a:t>III </a:t>
            </a:r>
            <a:r>
              <a:rPr lang="en-US" dirty="0" smtClean="0"/>
              <a:t>   </a:t>
            </a:r>
            <a:endParaRPr lang="ru-RU" dirty="0"/>
          </a:p>
        </p:txBody>
      </p:sp>
      <p:sp>
        <p:nvSpPr>
          <p:cNvPr id="26626" name="Прямоугольник 3"/>
          <p:cNvSpPr>
            <a:spLocks noChangeArrowheads="1"/>
          </p:cNvSpPr>
          <p:nvPr/>
        </p:nvSpPr>
        <p:spPr bwMode="auto">
          <a:xfrm>
            <a:off x="2627313" y="638175"/>
            <a:ext cx="4357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onstantia" pitchFamily="18" charset="0"/>
              </a:rPr>
              <a:t>History plays</a:t>
            </a:r>
            <a:endParaRPr lang="ru-RU" sz="540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557338"/>
            <a:ext cx="5715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Прямоугольник 7"/>
          <p:cNvSpPr>
            <a:spLocks noChangeArrowheads="1"/>
          </p:cNvSpPr>
          <p:nvPr/>
        </p:nvSpPr>
        <p:spPr bwMode="auto">
          <a:xfrm>
            <a:off x="827088" y="188913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nstantia" pitchFamily="18" charset="0"/>
              </a:rPr>
              <a:t>The cover of the first edition of         William Shakespeare's 'Sonnets', dated 1609</a:t>
            </a:r>
            <a:endParaRPr lang="ru-RU" sz="2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2270125" y="1412875"/>
            <a:ext cx="457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onstantia" pitchFamily="18" charset="0"/>
            </a:endParaRPr>
          </a:p>
          <a:p>
            <a:r>
              <a:rPr lang="en-US" sz="1600">
                <a:latin typeface="Constantia" pitchFamily="18" charset="0"/>
              </a:rPr>
              <a:t>Let those who are in favour with their stars</a:t>
            </a:r>
          </a:p>
          <a:p>
            <a:r>
              <a:rPr lang="en-US" sz="1600">
                <a:latin typeface="Constantia" pitchFamily="18" charset="0"/>
              </a:rPr>
              <a:t>Of public honour and proud titles boast,</a:t>
            </a:r>
          </a:p>
          <a:p>
            <a:r>
              <a:rPr lang="en-US" sz="1600">
                <a:latin typeface="Constantia" pitchFamily="18" charset="0"/>
              </a:rPr>
              <a:t>Whilst I, whom fortune of such triumph bars,</a:t>
            </a:r>
          </a:p>
          <a:p>
            <a:r>
              <a:rPr lang="en-US" sz="1600">
                <a:latin typeface="Constantia" pitchFamily="18" charset="0"/>
              </a:rPr>
              <a:t>Unlook'd for joy in that I honour most.</a:t>
            </a:r>
          </a:p>
          <a:p>
            <a:endParaRPr lang="en-US" sz="1600">
              <a:latin typeface="Constantia" pitchFamily="18" charset="0"/>
            </a:endParaRPr>
          </a:p>
          <a:p>
            <a:r>
              <a:rPr lang="en-US" sz="1600">
                <a:latin typeface="Constantia" pitchFamily="18" charset="0"/>
              </a:rPr>
              <a:t>Great princes' favourites their fair leaves spread</a:t>
            </a:r>
          </a:p>
          <a:p>
            <a:r>
              <a:rPr lang="en-US" sz="1600">
                <a:latin typeface="Constantia" pitchFamily="18" charset="0"/>
              </a:rPr>
              <a:t>But as the marigold at the sun's eye,</a:t>
            </a:r>
          </a:p>
          <a:p>
            <a:r>
              <a:rPr lang="en-US" sz="1600">
                <a:latin typeface="Constantia" pitchFamily="18" charset="0"/>
              </a:rPr>
              <a:t>And in themselves their pride lies buried,</a:t>
            </a:r>
          </a:p>
          <a:p>
            <a:r>
              <a:rPr lang="en-US" sz="1600">
                <a:latin typeface="Constantia" pitchFamily="18" charset="0"/>
              </a:rPr>
              <a:t>For at a frown they in their glory die.</a:t>
            </a:r>
          </a:p>
          <a:p>
            <a:endParaRPr lang="en-US" sz="1600">
              <a:latin typeface="Constantia" pitchFamily="18" charset="0"/>
            </a:endParaRPr>
          </a:p>
          <a:p>
            <a:r>
              <a:rPr lang="en-US" sz="1600">
                <a:latin typeface="Constantia" pitchFamily="18" charset="0"/>
              </a:rPr>
              <a:t>The painful warrior famoused for fight,</a:t>
            </a:r>
          </a:p>
          <a:p>
            <a:r>
              <a:rPr lang="en-US" sz="1600">
                <a:latin typeface="Constantia" pitchFamily="18" charset="0"/>
              </a:rPr>
              <a:t>After a thousand victories once foil'd,</a:t>
            </a:r>
          </a:p>
          <a:p>
            <a:r>
              <a:rPr lang="en-US" sz="1600">
                <a:latin typeface="Constantia" pitchFamily="18" charset="0"/>
              </a:rPr>
              <a:t>Is from the book of honour razed quite,</a:t>
            </a:r>
          </a:p>
          <a:p>
            <a:r>
              <a:rPr lang="en-US" sz="1600">
                <a:latin typeface="Constantia" pitchFamily="18" charset="0"/>
              </a:rPr>
              <a:t>And all the rest forgot for which he toil'd:</a:t>
            </a:r>
          </a:p>
          <a:p>
            <a:endParaRPr lang="en-US" sz="1600">
              <a:latin typeface="Constantia" pitchFamily="18" charset="0"/>
            </a:endParaRPr>
          </a:p>
          <a:p>
            <a:r>
              <a:rPr lang="en-US" sz="1600">
                <a:latin typeface="Constantia" pitchFamily="18" charset="0"/>
              </a:rPr>
              <a:t>Then happy I, that love and am beloved</a:t>
            </a:r>
          </a:p>
          <a:p>
            <a:r>
              <a:rPr lang="en-US" sz="1600">
                <a:latin typeface="Constantia" pitchFamily="18" charset="0"/>
              </a:rPr>
              <a:t>Where I may not remove nor be removed.</a:t>
            </a:r>
          </a:p>
        </p:txBody>
      </p:sp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1547813" y="822325"/>
            <a:ext cx="26336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nstantia" pitchFamily="18" charset="0"/>
              </a:rPr>
              <a:t>       Sonnet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1"/>
          <p:cNvSpPr>
            <a:spLocks noChangeArrowheads="1"/>
          </p:cNvSpPr>
          <p:nvPr/>
        </p:nvSpPr>
        <p:spPr bwMode="auto">
          <a:xfrm>
            <a:off x="2286000" y="612775"/>
            <a:ext cx="4572000" cy="52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onstantia" pitchFamily="18" charset="0"/>
              </a:rPr>
              <a:t>Sonnet  116</a:t>
            </a:r>
          </a:p>
          <a:p>
            <a:r>
              <a:rPr lang="en-US">
                <a:latin typeface="Constantia" pitchFamily="18" charset="0"/>
              </a:rPr>
              <a:t>Let me not to the marriage of true minds</a:t>
            </a:r>
          </a:p>
          <a:p>
            <a:r>
              <a:rPr lang="en-US">
                <a:latin typeface="Constantia" pitchFamily="18" charset="0"/>
              </a:rPr>
              <a:t>Admit impediments. Love is not love</a:t>
            </a:r>
          </a:p>
          <a:p>
            <a:r>
              <a:rPr lang="en-US">
                <a:latin typeface="Constantia" pitchFamily="18" charset="0"/>
              </a:rPr>
              <a:t>Which alters when it alteration finds,</a:t>
            </a:r>
          </a:p>
          <a:p>
            <a:r>
              <a:rPr lang="en-US">
                <a:latin typeface="Constantia" pitchFamily="18" charset="0"/>
              </a:rPr>
              <a:t>Or bends with the remover to remove:</a:t>
            </a:r>
          </a:p>
          <a:p>
            <a:r>
              <a:rPr lang="en-US">
                <a:latin typeface="Constantia" pitchFamily="18" charset="0"/>
              </a:rPr>
              <a:t>O no! it is an ever-fixed mark</a:t>
            </a:r>
          </a:p>
          <a:p>
            <a:r>
              <a:rPr lang="en-US">
                <a:latin typeface="Constantia" pitchFamily="18" charset="0"/>
              </a:rPr>
              <a:t>That looks on tempests and is never shaken;</a:t>
            </a:r>
          </a:p>
          <a:p>
            <a:r>
              <a:rPr lang="en-US">
                <a:latin typeface="Constantia" pitchFamily="18" charset="0"/>
              </a:rPr>
              <a:t>It is the star to every wandering bark,</a:t>
            </a:r>
          </a:p>
          <a:p>
            <a:r>
              <a:rPr lang="en-US">
                <a:latin typeface="Constantia" pitchFamily="18" charset="0"/>
              </a:rPr>
              <a:t>Whose worth's unknown, although his height be taken.</a:t>
            </a:r>
          </a:p>
          <a:p>
            <a:r>
              <a:rPr lang="en-US">
                <a:latin typeface="Constantia" pitchFamily="18" charset="0"/>
              </a:rPr>
              <a:t>Love's not Time's fool, though rosy lips and cheeks</a:t>
            </a:r>
          </a:p>
          <a:p>
            <a:r>
              <a:rPr lang="en-US">
                <a:latin typeface="Constantia" pitchFamily="18" charset="0"/>
              </a:rPr>
              <a:t>Within his bending sickle's compass come:</a:t>
            </a:r>
          </a:p>
          <a:p>
            <a:r>
              <a:rPr lang="en-US">
                <a:latin typeface="Constantia" pitchFamily="18" charset="0"/>
              </a:rPr>
              <a:t>Love alters not with his brief hours and weeks,</a:t>
            </a:r>
          </a:p>
          <a:p>
            <a:r>
              <a:rPr lang="en-US">
                <a:latin typeface="Constantia" pitchFamily="18" charset="0"/>
              </a:rPr>
              <a:t>But bears it out even to the edge of doom. </a:t>
            </a:r>
          </a:p>
          <a:p>
            <a:r>
              <a:rPr lang="en-US">
                <a:latin typeface="Constantia" pitchFamily="18" charset="0"/>
              </a:rPr>
              <a:t>If this be error and upon me proved,</a:t>
            </a:r>
          </a:p>
          <a:p>
            <a:r>
              <a:rPr lang="en-US">
                <a:latin typeface="Constantia" pitchFamily="18" charset="0"/>
              </a:rPr>
              <a:t>I never writ, nor no man ever loved.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1"/>
          <p:cNvSpPr>
            <a:spLocks noChangeArrowheads="1"/>
          </p:cNvSpPr>
          <p:nvPr/>
        </p:nvSpPr>
        <p:spPr bwMode="auto">
          <a:xfrm>
            <a:off x="2286000" y="890588"/>
            <a:ext cx="4572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My mistress' eyes are nothing like the sun;</a:t>
            </a:r>
          </a:p>
          <a:p>
            <a:r>
              <a:rPr lang="en-US">
                <a:latin typeface="Constantia" pitchFamily="18" charset="0"/>
              </a:rPr>
              <a:t>Coral is far more red than her lips' red;</a:t>
            </a:r>
          </a:p>
          <a:p>
            <a:r>
              <a:rPr lang="en-US">
                <a:latin typeface="Constantia" pitchFamily="18" charset="0"/>
              </a:rPr>
              <a:t>If snow be white, why then her breasts are dun;</a:t>
            </a:r>
          </a:p>
          <a:p>
            <a:r>
              <a:rPr lang="en-US">
                <a:latin typeface="Constantia" pitchFamily="18" charset="0"/>
              </a:rPr>
              <a:t>If hairs be wires, black wires grow on her head.</a:t>
            </a:r>
          </a:p>
          <a:p>
            <a:r>
              <a:rPr lang="en-US">
                <a:latin typeface="Constantia" pitchFamily="18" charset="0"/>
              </a:rPr>
              <a:t>I have seen roses damask'd, red and white,</a:t>
            </a:r>
          </a:p>
          <a:p>
            <a:r>
              <a:rPr lang="en-US">
                <a:latin typeface="Constantia" pitchFamily="18" charset="0"/>
              </a:rPr>
              <a:t>But no such roses see I in her cheeks;</a:t>
            </a:r>
          </a:p>
          <a:p>
            <a:r>
              <a:rPr lang="en-US">
                <a:latin typeface="Constantia" pitchFamily="18" charset="0"/>
              </a:rPr>
              <a:t>And in some perfumes is there more delight</a:t>
            </a:r>
          </a:p>
          <a:p>
            <a:r>
              <a:rPr lang="en-US">
                <a:latin typeface="Constantia" pitchFamily="18" charset="0"/>
              </a:rPr>
              <a:t>Than in the breath that from my mistress reeks.</a:t>
            </a:r>
          </a:p>
          <a:p>
            <a:r>
              <a:rPr lang="en-US">
                <a:latin typeface="Constantia" pitchFamily="18" charset="0"/>
              </a:rPr>
              <a:t>I love to hear her speak, yet well I know</a:t>
            </a:r>
          </a:p>
          <a:p>
            <a:r>
              <a:rPr lang="en-US">
                <a:latin typeface="Constantia" pitchFamily="18" charset="0"/>
              </a:rPr>
              <a:t>That music hath a far more pleasing sound;</a:t>
            </a:r>
          </a:p>
          <a:p>
            <a:r>
              <a:rPr lang="en-US">
                <a:latin typeface="Constantia" pitchFamily="18" charset="0"/>
              </a:rPr>
              <a:t>I grant I never saw a goddess go;</a:t>
            </a:r>
          </a:p>
          <a:p>
            <a:r>
              <a:rPr lang="en-US">
                <a:latin typeface="Constantia" pitchFamily="18" charset="0"/>
              </a:rPr>
              <a:t>My mistress, when she walks, treads on the ground: </a:t>
            </a:r>
          </a:p>
          <a:p>
            <a:r>
              <a:rPr lang="en-US">
                <a:latin typeface="Constantia" pitchFamily="18" charset="0"/>
              </a:rPr>
              <a:t>And yet, by heaven, I think my love as rare</a:t>
            </a:r>
          </a:p>
          <a:p>
            <a:r>
              <a:rPr lang="en-US">
                <a:latin typeface="Constantia" pitchFamily="18" charset="0"/>
              </a:rPr>
              <a:t>As any she belied with false compare.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4075" y="328613"/>
            <a:ext cx="2265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j-lt"/>
                <a:cs typeface="+mn-cs"/>
              </a:rPr>
              <a:t>  Sonnet 130</a:t>
            </a:r>
            <a:endParaRPr lang="ru-RU" sz="3200" dirty="0">
              <a:latin typeface="+mj-lt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122096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The Grave of the poet</a:t>
            </a:r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484313"/>
            <a:ext cx="45815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476250"/>
            <a:ext cx="5240338" cy="565308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455</Words>
  <Application>Microsoft Office PowerPoint</Application>
  <PresentationFormat>Экран (4:3)</PresentationFormat>
  <Paragraphs>78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Constantia</vt:lpstr>
      <vt:lpstr>Arial</vt:lpstr>
      <vt:lpstr>Wingdings 2</vt:lpstr>
      <vt:lpstr>Calibri</vt:lpstr>
      <vt:lpstr>Бумажная</vt:lpstr>
      <vt:lpstr>Бумажная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Надя</cp:lastModifiedBy>
  <cp:revision>21</cp:revision>
  <dcterms:created xsi:type="dcterms:W3CDTF">2014-01-24T20:23:01Z</dcterms:created>
  <dcterms:modified xsi:type="dcterms:W3CDTF">2016-12-13T15:19:24Z</dcterms:modified>
</cp:coreProperties>
</file>