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464"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DA688D1A-86DA-459F-A5F7-33B6C70A3650}" type="datetimeFigureOut">
              <a:rPr lang="ru-RU" smtClean="0"/>
              <a:t>16.02.2017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78126AD-8C15-4139-AAD0-92E7DC449C14}" type="slidenum">
              <a:rPr lang="ru-RU" smtClean="0"/>
              <a:t>‹#›</a:t>
            </a:fld>
            <a:endParaRPr lang="ru-RU"/>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DA688D1A-86DA-459F-A5F7-33B6C70A3650}" type="datetimeFigureOut">
              <a:rPr lang="ru-RU" smtClean="0"/>
              <a:t>16.02.2017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78126AD-8C15-4139-AAD0-92E7DC449C14}"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DA688D1A-86DA-459F-A5F7-33B6C70A3650}" type="datetimeFigureOut">
              <a:rPr lang="ru-RU" smtClean="0"/>
              <a:t>16.02.2017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78126AD-8C15-4139-AAD0-92E7DC449C14}"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DA688D1A-86DA-459F-A5F7-33B6C70A3650}" type="datetimeFigureOut">
              <a:rPr lang="ru-RU" smtClean="0"/>
              <a:t>16.02.2017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E78126AD-8C15-4139-AAD0-92E7DC449C14}"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DA688D1A-86DA-459F-A5F7-33B6C70A3650}" type="datetimeFigureOut">
              <a:rPr lang="ru-RU" smtClean="0"/>
              <a:t>16.02.2017</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E78126AD-8C15-4139-AAD0-92E7DC449C14}" type="slidenum">
              <a:rPr lang="ru-RU" smtClean="0"/>
              <a:t>‹#›</a:t>
            </a:fld>
            <a:endParaRPr lang="ru-RU"/>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DA688D1A-86DA-459F-A5F7-33B6C70A3650}" type="datetimeFigureOut">
              <a:rPr lang="ru-RU" smtClean="0"/>
              <a:t>16.02.2017</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E78126AD-8C15-4139-AAD0-92E7DC449C14}"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688D1A-86DA-459F-A5F7-33B6C70A3650}" type="datetimeFigureOut">
              <a:rPr lang="ru-RU" smtClean="0"/>
              <a:t>16.02.2017</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E78126AD-8C15-4139-AAD0-92E7DC449C14}"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DA688D1A-86DA-459F-A5F7-33B6C70A3650}" type="datetimeFigureOut">
              <a:rPr lang="ru-RU" smtClean="0"/>
              <a:t>16.02.2017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E78126AD-8C15-4139-AAD0-92E7DC449C14}"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DA688D1A-86DA-459F-A5F7-33B6C70A3650}" type="datetimeFigureOut">
              <a:rPr lang="ru-RU" smtClean="0"/>
              <a:t>16.02.2017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E78126AD-8C15-4139-AAD0-92E7DC449C14}" type="slidenum">
              <a:rPr lang="ru-RU" smtClean="0"/>
              <a:t>‹#›</a:t>
            </a:fld>
            <a:endParaRPr lang="ru-RU"/>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DA688D1A-86DA-459F-A5F7-33B6C70A3650}" type="datetimeFigureOut">
              <a:rPr lang="ru-RU" smtClean="0"/>
              <a:t>16.02.2017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78126AD-8C15-4139-AAD0-92E7DC449C14}"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DA688D1A-86DA-459F-A5F7-33B6C70A3650}" type="datetimeFigureOut">
              <a:rPr lang="ru-RU" smtClean="0"/>
              <a:t>16.02.2017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78126AD-8C15-4139-AAD0-92E7DC449C14}" type="slidenum">
              <a:rPr lang="ru-RU" smtClean="0"/>
              <a:t>‹#›</a:t>
            </a:fld>
            <a:endParaRPr lang="ru-RU"/>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DA688D1A-86DA-459F-A5F7-33B6C70A3650}" type="datetimeFigureOut">
              <a:rPr lang="ru-RU" smtClean="0"/>
              <a:t>16.02.2017</a:t>
            </a:fld>
            <a:endParaRPr lang="ru-RU"/>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E78126AD-8C15-4139-AAD0-92E7DC449C14}"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1.gif"/><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0.gif"/><Relationship Id="rId5" Type="http://schemas.openxmlformats.org/officeDocument/2006/relationships/image" Target="../media/image9.gif"/><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бъект 4"/>
          <p:cNvSpPr>
            <a:spLocks noGrp="1"/>
          </p:cNvSpPr>
          <p:nvPr>
            <p:ph sz="quarter" idx="13"/>
          </p:nvPr>
        </p:nvSpPr>
        <p:spPr>
          <a:xfrm>
            <a:off x="467544" y="116633"/>
            <a:ext cx="8229600" cy="3024336"/>
          </a:xfrm>
        </p:spPr>
        <p:txBody>
          <a:bodyPr>
            <a:normAutofit/>
          </a:bodyPr>
          <a:lstStyle/>
          <a:p>
            <a:pPr algn="ctr"/>
            <a:r>
              <a:rPr lang="en-US" sz="3600" dirty="0" smtClean="0">
                <a:solidFill>
                  <a:srgbClr val="0070C0"/>
                </a:solidFill>
                <a:latin typeface="Times New Roman" panose="02020603050405020304" pitchFamily="18" charset="0"/>
                <a:cs typeface="Times New Roman" panose="02020603050405020304" pitchFamily="18" charset="0"/>
              </a:rPr>
              <a:t>There are so many kinds of music in our life. For example, rap and pop music, rock and alternative music, industrial and disco music and, of course, classic music.</a:t>
            </a:r>
            <a:endParaRPr lang="ru-RU" sz="3600" dirty="0">
              <a:solidFill>
                <a:srgbClr val="0070C0"/>
              </a:solidFill>
              <a:latin typeface="Times New Roman" panose="02020603050405020304" pitchFamily="18" charset="0"/>
              <a:cs typeface="Times New Roman" panose="02020603050405020304" pitchFamily="18" charset="0"/>
            </a:endParaRPr>
          </a:p>
        </p:txBody>
      </p:sp>
      <p:sp>
        <p:nvSpPr>
          <p:cNvPr id="2" name="AutoShape 2" descr="Картинки по запросу музыка"/>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3" name="AutoShape 4" descr="Картинки по запросу музыка"/>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2054" name="Picture 6" descr="Картинки по запросу музыка"/>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8665" y="2577379"/>
            <a:ext cx="8432105" cy="38164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529126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Картинки по запросу группа время и стекло фото для презентации"/>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88640"/>
            <a:ext cx="8784976" cy="6480720"/>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1799692" y="4163481"/>
            <a:ext cx="5544616" cy="2520280"/>
          </a:xfrm>
          <a:prstGeom prst="rect">
            <a:avLst/>
          </a:prstGeom>
          <a:solidFill>
            <a:schemeClr val="bg1"/>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3600" dirty="0" smtClean="0">
                <a:latin typeface="Times New Roman" panose="02020603050405020304" pitchFamily="18" charset="0"/>
                <a:cs typeface="Times New Roman" panose="02020603050405020304" pitchFamily="18" charset="0"/>
              </a:rPr>
              <a:t>As for us, our favorite group is ‘Time and </a:t>
            </a:r>
            <a:r>
              <a:rPr lang="en-US" sz="3600" dirty="0" err="1" smtClean="0">
                <a:latin typeface="Times New Roman" panose="02020603050405020304" pitchFamily="18" charset="0"/>
                <a:cs typeface="Times New Roman" panose="02020603050405020304" pitchFamily="18" charset="0"/>
              </a:rPr>
              <a:t>Gl</a:t>
            </a:r>
            <a:r>
              <a:rPr lang="ru-RU" sz="3600" dirty="0">
                <a:latin typeface="Times New Roman" panose="02020603050405020304" pitchFamily="18" charset="0"/>
                <a:cs typeface="Times New Roman" panose="02020603050405020304" pitchFamily="18" charset="0"/>
              </a:rPr>
              <a:t>а</a:t>
            </a:r>
            <a:r>
              <a:rPr lang="en-US" sz="3600" dirty="0" err="1" smtClean="0">
                <a:latin typeface="Times New Roman" panose="02020603050405020304" pitchFamily="18" charset="0"/>
                <a:cs typeface="Times New Roman" panose="02020603050405020304" pitchFamily="18" charset="0"/>
              </a:rPr>
              <a:t>ss’</a:t>
            </a:r>
            <a:endParaRPr lang="ru-RU"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3675164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251520" y="116632"/>
            <a:ext cx="8784976" cy="3911912"/>
          </a:xfrm>
        </p:spPr>
        <p:txBody>
          <a:bodyPr/>
          <a:lstStyle/>
          <a:p>
            <a:pPr algn="ctr"/>
            <a:r>
              <a:rPr lang="en-US" sz="3600" dirty="0">
                <a:solidFill>
                  <a:srgbClr val="0070C0"/>
                </a:solidFill>
                <a:latin typeface="Times New Roman" panose="02020603050405020304" pitchFamily="18" charset="0"/>
                <a:cs typeface="Times New Roman" panose="02020603050405020304" pitchFamily="18" charset="0"/>
              </a:rPr>
              <a:t>‘Time and Glass’-Ukrainian pop group was formed in 2010.  It consists of Alex </a:t>
            </a:r>
            <a:r>
              <a:rPr lang="en-US" sz="3600" dirty="0" err="1">
                <a:solidFill>
                  <a:srgbClr val="0070C0"/>
                </a:solidFill>
                <a:latin typeface="Times New Roman" panose="02020603050405020304" pitchFamily="18" charset="0"/>
                <a:cs typeface="Times New Roman" panose="02020603050405020304" pitchFamily="18" charset="0"/>
              </a:rPr>
              <a:t>Zavgorodniy</a:t>
            </a:r>
            <a:r>
              <a:rPr lang="en-US" sz="3600" dirty="0">
                <a:solidFill>
                  <a:srgbClr val="0070C0"/>
                </a:solidFill>
                <a:latin typeface="Times New Roman" panose="02020603050405020304" pitchFamily="18" charset="0"/>
                <a:cs typeface="Times New Roman" panose="02020603050405020304" pitchFamily="18" charset="0"/>
              </a:rPr>
              <a:t> (Positive) and Nadia </a:t>
            </a:r>
            <a:r>
              <a:rPr lang="en-US" sz="3600" dirty="0" err="1">
                <a:solidFill>
                  <a:srgbClr val="0070C0"/>
                </a:solidFill>
                <a:latin typeface="Times New Roman" panose="02020603050405020304" pitchFamily="18" charset="0"/>
                <a:cs typeface="Times New Roman" panose="02020603050405020304" pitchFamily="18" charset="0"/>
              </a:rPr>
              <a:t>Dorofeeva</a:t>
            </a:r>
            <a:r>
              <a:rPr lang="en-US" sz="3600" dirty="0">
                <a:solidFill>
                  <a:srgbClr val="0070C0"/>
                </a:solidFill>
                <a:latin typeface="Times New Roman" panose="02020603050405020304" pitchFamily="18" charset="0"/>
                <a:cs typeface="Times New Roman" panose="02020603050405020304" pitchFamily="18" charset="0"/>
              </a:rPr>
              <a:t>. The producer and one of the songwriters of the project-Alex </a:t>
            </a:r>
            <a:r>
              <a:rPr lang="en-US" sz="3600" dirty="0" err="1" smtClean="0">
                <a:solidFill>
                  <a:srgbClr val="0070C0"/>
                </a:solidFill>
                <a:latin typeface="Times New Roman" panose="02020603050405020304" pitchFamily="18" charset="0"/>
                <a:cs typeface="Times New Roman" panose="02020603050405020304" pitchFamily="18" charset="0"/>
              </a:rPr>
              <a:t>Potapenko</a:t>
            </a:r>
            <a:endParaRPr lang="ru-RU" dirty="0">
              <a:solidFill>
                <a:srgbClr val="0070C0"/>
              </a:solidFill>
            </a:endParaRPr>
          </a:p>
        </p:txBody>
      </p:sp>
      <p:pic>
        <p:nvPicPr>
          <p:cNvPr id="1026" name="Picture 2" descr="https://cs7053.vk.me/c604619/v604619789/2c4ce/eqJ7T30WYP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6016" y="3573016"/>
            <a:ext cx="4176464" cy="288032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Картинки по запросу група время и стекло фото"/>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3572947"/>
            <a:ext cx="4160710" cy="28803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441254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539552" y="188641"/>
            <a:ext cx="8229600" cy="1080120"/>
          </a:xfrm>
        </p:spPr>
        <p:txBody>
          <a:bodyPr>
            <a:normAutofit/>
          </a:bodyPr>
          <a:lstStyle/>
          <a:p>
            <a:pPr marL="0" indent="0" algn="ctr">
              <a:buNone/>
            </a:pPr>
            <a:r>
              <a:rPr lang="en-US" sz="3200" dirty="0" smtClean="0">
                <a:solidFill>
                  <a:srgbClr val="0070C0"/>
                </a:solidFill>
                <a:latin typeface="Times New Roman" panose="02020603050405020304" pitchFamily="18" charset="0"/>
                <a:cs typeface="Times New Roman" panose="02020603050405020304" pitchFamily="18" charset="0"/>
              </a:rPr>
              <a:t>“Time and Glass” group, whose composition has not changed, continues to gain popularity </a:t>
            </a:r>
            <a:endParaRPr lang="ru-RU" sz="3200" dirty="0">
              <a:solidFill>
                <a:srgbClr val="0070C0"/>
              </a:solidFill>
              <a:latin typeface="Times New Roman" panose="02020603050405020304" pitchFamily="18" charset="0"/>
              <a:cs typeface="Times New Roman" panose="02020603050405020304" pitchFamily="18" charset="0"/>
            </a:endParaRPr>
          </a:p>
        </p:txBody>
      </p:sp>
      <p:pic>
        <p:nvPicPr>
          <p:cNvPr id="4" name="Picture 2" descr="Картинки по запросу группа время и стекло фото для презентации"/>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1340768"/>
            <a:ext cx="5904656" cy="5184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787942"/>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323528" y="3501008"/>
            <a:ext cx="8496944" cy="3024336"/>
          </a:xfrm>
        </p:spPr>
        <p:txBody>
          <a:bodyPr>
            <a:normAutofit fontScale="92500" lnSpcReduction="10000"/>
          </a:bodyPr>
          <a:lstStyle/>
          <a:p>
            <a:pPr algn="ctr"/>
            <a:r>
              <a:rPr lang="en-US" sz="3200" dirty="0">
                <a:solidFill>
                  <a:srgbClr val="0070C0"/>
                </a:solidFill>
                <a:latin typeface="Times New Roman" panose="02020603050405020304" pitchFamily="18" charset="0"/>
                <a:cs typeface="Times New Roman" panose="02020603050405020304" pitchFamily="18" charset="0"/>
              </a:rPr>
              <a:t>In 2010, Nadia </a:t>
            </a:r>
            <a:r>
              <a:rPr lang="en-US" sz="3200" dirty="0" smtClean="0">
                <a:solidFill>
                  <a:srgbClr val="0070C0"/>
                </a:solidFill>
                <a:latin typeface="Times New Roman" panose="02020603050405020304" pitchFamily="18" charset="0"/>
                <a:cs typeface="Times New Roman" panose="02020603050405020304" pitchFamily="18" charset="0"/>
              </a:rPr>
              <a:t>was </a:t>
            </a:r>
            <a:r>
              <a:rPr lang="en-US" sz="3200" dirty="0">
                <a:solidFill>
                  <a:srgbClr val="0070C0"/>
                </a:solidFill>
                <a:latin typeface="Times New Roman" panose="02020603050405020304" pitchFamily="18" charset="0"/>
                <a:cs typeface="Times New Roman" panose="02020603050405020304" pitchFamily="18" charset="0"/>
              </a:rPr>
              <a:t>lucky - she was advised to go casting for a new project of the famous composer and producer </a:t>
            </a:r>
            <a:r>
              <a:rPr lang="en-US" sz="3200" dirty="0" err="1">
                <a:solidFill>
                  <a:srgbClr val="0070C0"/>
                </a:solidFill>
                <a:latin typeface="Times New Roman" panose="02020603050405020304" pitchFamily="18" charset="0"/>
                <a:cs typeface="Times New Roman" panose="02020603050405020304" pitchFamily="18" charset="0"/>
              </a:rPr>
              <a:t>Potap</a:t>
            </a:r>
            <a:r>
              <a:rPr lang="en-US" sz="3200" dirty="0">
                <a:solidFill>
                  <a:srgbClr val="0070C0"/>
                </a:solidFill>
                <a:latin typeface="Times New Roman" panose="02020603050405020304" pitchFamily="18" charset="0"/>
                <a:cs typeface="Times New Roman" panose="02020603050405020304" pitchFamily="18" charset="0"/>
              </a:rPr>
              <a:t> </a:t>
            </a:r>
            <a:r>
              <a:rPr lang="en-US" sz="3200" dirty="0" smtClean="0">
                <a:solidFill>
                  <a:srgbClr val="0070C0"/>
                </a:solidFill>
                <a:latin typeface="Times New Roman" panose="02020603050405020304" pitchFamily="18" charset="0"/>
                <a:cs typeface="Times New Roman" panose="02020603050405020304" pitchFamily="18" charset="0"/>
              </a:rPr>
              <a:t>. </a:t>
            </a:r>
            <a:r>
              <a:rPr lang="en-US" sz="3200" dirty="0">
                <a:solidFill>
                  <a:srgbClr val="0070C0"/>
                </a:solidFill>
                <a:latin typeface="Times New Roman" panose="02020603050405020304" pitchFamily="18" charset="0"/>
                <a:cs typeface="Times New Roman" panose="02020603050405020304" pitchFamily="18" charset="0"/>
              </a:rPr>
              <a:t>In fact just matured a plan for a new "sex matched" pop duet. Soloist he found a long time - with Alexei </a:t>
            </a:r>
            <a:r>
              <a:rPr lang="en-US" sz="3200" dirty="0" err="1">
                <a:solidFill>
                  <a:srgbClr val="0070C0"/>
                </a:solidFill>
                <a:latin typeface="Times New Roman" panose="02020603050405020304" pitchFamily="18" charset="0"/>
                <a:cs typeface="Times New Roman" panose="02020603050405020304" pitchFamily="18" charset="0"/>
              </a:rPr>
              <a:t>Zavgorodniy</a:t>
            </a:r>
            <a:r>
              <a:rPr lang="en-US" sz="3200" dirty="0">
                <a:solidFill>
                  <a:srgbClr val="0070C0"/>
                </a:solidFill>
                <a:latin typeface="Times New Roman" panose="02020603050405020304" pitchFamily="18" charset="0"/>
                <a:cs typeface="Times New Roman" panose="02020603050405020304" pitchFamily="18" charset="0"/>
              </a:rPr>
              <a:t> (Positive), he worked for 10 years - but with female vocals was </a:t>
            </a:r>
            <a:r>
              <a:rPr lang="en-US" sz="3200" dirty="0" smtClean="0">
                <a:solidFill>
                  <a:srgbClr val="0070C0"/>
                </a:solidFill>
                <a:latin typeface="Times New Roman" panose="02020603050405020304" pitchFamily="18" charset="0"/>
                <a:cs typeface="Times New Roman" panose="02020603050405020304" pitchFamily="18" charset="0"/>
              </a:rPr>
              <a:t>tight.</a:t>
            </a:r>
            <a:endParaRPr lang="ru-RU" sz="3200" dirty="0">
              <a:solidFill>
                <a:srgbClr val="0070C0"/>
              </a:solidFill>
              <a:latin typeface="Times New Roman" panose="02020603050405020304" pitchFamily="18" charset="0"/>
              <a:cs typeface="Times New Roman" panose="02020603050405020304" pitchFamily="18" charset="0"/>
            </a:endParaRPr>
          </a:p>
          <a:p>
            <a:endParaRPr lang="ru-RU" dirty="0">
              <a:solidFill>
                <a:srgbClr val="0070C0"/>
              </a:solidFill>
              <a:latin typeface="Times New Roman" panose="02020603050405020304" pitchFamily="18" charset="0"/>
              <a:cs typeface="Times New Roman" panose="02020603050405020304" pitchFamily="18" charset="0"/>
            </a:endParaRPr>
          </a:p>
        </p:txBody>
      </p:sp>
      <p:pic>
        <p:nvPicPr>
          <p:cNvPr id="3074" name="Picture 2" descr="Картинки по запросу група время и стекло фото"/>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83768" y="116632"/>
            <a:ext cx="3744416" cy="3384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7619277"/>
      </p:ext>
    </p:extLst>
  </p:cSld>
  <p:clrMapOvr>
    <a:masterClrMapping/>
  </p:clrMapOvr>
  <p:transition spd="slow">
    <p:wheel spokes="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323528" y="2924944"/>
            <a:ext cx="8352928" cy="3672408"/>
          </a:xfrm>
        </p:spPr>
        <p:txBody>
          <a:bodyPr>
            <a:normAutofit lnSpcReduction="10000"/>
          </a:bodyPr>
          <a:lstStyle/>
          <a:p>
            <a:pPr algn="ctr"/>
            <a:r>
              <a:rPr lang="en-US" sz="2600" dirty="0" smtClean="0">
                <a:solidFill>
                  <a:srgbClr val="0070C0"/>
                </a:solidFill>
                <a:latin typeface="Times New Roman" panose="02020603050405020304" pitchFamily="18" charset="0"/>
                <a:cs typeface="Times New Roman" panose="02020603050405020304" pitchFamily="18" charset="0"/>
              </a:rPr>
              <a:t>In 2010, Alex </a:t>
            </a:r>
            <a:r>
              <a:rPr lang="en-US" sz="2600" dirty="0" err="1" smtClean="0">
                <a:solidFill>
                  <a:srgbClr val="0070C0"/>
                </a:solidFill>
                <a:latin typeface="Times New Roman" panose="02020603050405020304" pitchFamily="18" charset="0"/>
                <a:cs typeface="Times New Roman" panose="02020603050405020304" pitchFamily="18" charset="0"/>
              </a:rPr>
              <a:t>Zavgorodniy</a:t>
            </a:r>
            <a:r>
              <a:rPr lang="en-US" sz="2600" dirty="0" smtClean="0">
                <a:solidFill>
                  <a:srgbClr val="0070C0"/>
                </a:solidFill>
                <a:latin typeface="Times New Roman" panose="02020603050405020304" pitchFamily="18" charset="0"/>
                <a:cs typeface="Times New Roman" panose="02020603050405020304" pitchFamily="18" charset="0"/>
              </a:rPr>
              <a:t> left “New school " (when he returned </a:t>
            </a:r>
            <a:r>
              <a:rPr lang="en-US" sz="2600" dirty="0" err="1" smtClean="0">
                <a:solidFill>
                  <a:srgbClr val="0070C0"/>
                </a:solidFill>
                <a:latin typeface="Times New Roman" panose="02020603050405020304" pitchFamily="18" charset="0"/>
                <a:cs typeface="Times New Roman" panose="02020603050405020304" pitchFamily="18" charset="0"/>
              </a:rPr>
              <a:t>Stupka</a:t>
            </a:r>
            <a:r>
              <a:rPr lang="en-US" sz="2600" dirty="0" smtClean="0">
                <a:solidFill>
                  <a:srgbClr val="0070C0"/>
                </a:solidFill>
                <a:latin typeface="Times New Roman" panose="02020603050405020304" pitchFamily="18" charset="0"/>
                <a:cs typeface="Times New Roman" panose="02020603050405020304" pitchFamily="18" charset="0"/>
              </a:rPr>
              <a:t>) and proceeded to the realization of the project </a:t>
            </a:r>
            <a:r>
              <a:rPr lang="en-US" sz="2600" dirty="0" err="1" smtClean="0">
                <a:solidFill>
                  <a:srgbClr val="0070C0"/>
                </a:solidFill>
                <a:latin typeface="Times New Roman" panose="02020603050405020304" pitchFamily="18" charset="0"/>
                <a:cs typeface="Times New Roman" panose="02020603050405020304" pitchFamily="18" charset="0"/>
              </a:rPr>
              <a:t>Potap</a:t>
            </a:r>
            <a:r>
              <a:rPr lang="en-US" sz="2600" dirty="0" smtClean="0">
                <a:solidFill>
                  <a:srgbClr val="0070C0"/>
                </a:solidFill>
                <a:latin typeface="Times New Roman" panose="02020603050405020304" pitchFamily="18" charset="0"/>
                <a:cs typeface="Times New Roman" panose="02020603050405020304" pitchFamily="18" charset="0"/>
              </a:rPr>
              <a:t> and his wife Irina </a:t>
            </a:r>
            <a:r>
              <a:rPr lang="en-US" sz="2600" dirty="0" err="1" smtClean="0">
                <a:solidFill>
                  <a:srgbClr val="0070C0"/>
                </a:solidFill>
                <a:latin typeface="Times New Roman" panose="02020603050405020304" pitchFamily="18" charset="0"/>
                <a:cs typeface="Times New Roman" panose="02020603050405020304" pitchFamily="18" charset="0"/>
              </a:rPr>
              <a:t>Gorovoj</a:t>
            </a:r>
            <a:r>
              <a:rPr lang="en-US" sz="2600" dirty="0" smtClean="0">
                <a:solidFill>
                  <a:srgbClr val="0070C0"/>
                </a:solidFill>
                <a:latin typeface="Times New Roman" panose="02020603050405020304" pitchFamily="18" charset="0"/>
                <a:cs typeface="Times New Roman" panose="02020603050405020304" pitchFamily="18" charset="0"/>
              </a:rPr>
              <a:t> "Time and Glass." This name came to the showman on the way to the United States - a dream of the French capital at the airport while waiting for transplantation to another plane. It is symbolic, full of meaning about the expiration of the time for the appearance of the former musicians and new artists, offering incredible ideas</a:t>
            </a:r>
            <a:endParaRPr lang="ru-RU" sz="2600" dirty="0" smtClean="0">
              <a:solidFill>
                <a:srgbClr val="0070C0"/>
              </a:solidFill>
              <a:latin typeface="Times New Roman" panose="02020603050405020304" pitchFamily="18" charset="0"/>
              <a:cs typeface="Times New Roman" panose="02020603050405020304" pitchFamily="18" charset="0"/>
            </a:endParaRPr>
          </a:p>
          <a:p>
            <a:endParaRPr lang="ru-RU" dirty="0">
              <a:solidFill>
                <a:srgbClr val="0070C0"/>
              </a:solidFill>
              <a:latin typeface="Times New Roman" panose="02020603050405020304" pitchFamily="18" charset="0"/>
              <a:cs typeface="Times New Roman" panose="02020603050405020304" pitchFamily="18" charset="0"/>
            </a:endParaRPr>
          </a:p>
        </p:txBody>
      </p:sp>
      <p:pic>
        <p:nvPicPr>
          <p:cNvPr id="4098" name="Picture 2" descr="Картинки по запросу алексей завгородний фото"/>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736" y="141919"/>
            <a:ext cx="4248472" cy="27448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0980976"/>
      </p:ext>
    </p:extLst>
  </p:cSld>
  <p:clrMapOvr>
    <a:masterClrMapping/>
  </p:clrMapOvr>
  <p:transition spd="slow">
    <p:cove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395536" y="548681"/>
            <a:ext cx="8229600" cy="3185120"/>
          </a:xfrm>
        </p:spPr>
        <p:txBody>
          <a:bodyPr>
            <a:normAutofit/>
          </a:bodyPr>
          <a:lstStyle/>
          <a:p>
            <a:pPr algn="ctr"/>
            <a:r>
              <a:rPr lang="en-US" sz="3200" dirty="0" smtClean="0">
                <a:solidFill>
                  <a:srgbClr val="0070C0"/>
                </a:solidFill>
                <a:latin typeface="Times New Roman" panose="02020603050405020304" pitchFamily="18" charset="0"/>
                <a:cs typeface="Times New Roman" panose="02020603050405020304" pitchFamily="18" charset="0"/>
              </a:rPr>
              <a:t>The first </a:t>
            </a:r>
            <a:r>
              <a:rPr lang="en-US" sz="3200" dirty="0" err="1" smtClean="0">
                <a:solidFill>
                  <a:srgbClr val="0070C0"/>
                </a:solidFill>
                <a:latin typeface="Times New Roman" panose="02020603050405020304" pitchFamily="18" charset="0"/>
                <a:cs typeface="Times New Roman" panose="02020603050405020304" pitchFamily="18" charset="0"/>
              </a:rPr>
              <a:t>sond</a:t>
            </a:r>
            <a:r>
              <a:rPr lang="en-US" sz="3200" dirty="0" smtClean="0">
                <a:solidFill>
                  <a:srgbClr val="0070C0"/>
                </a:solidFill>
                <a:latin typeface="Times New Roman" panose="02020603050405020304" pitchFamily="18" charset="0"/>
                <a:cs typeface="Times New Roman" panose="02020603050405020304" pitchFamily="18" charset="0"/>
              </a:rPr>
              <a:t> of the “Time and Glass”- “So had the card” – there was 7 years ago, the author </a:t>
            </a:r>
            <a:r>
              <a:rPr lang="en-US" sz="3200" dirty="0" err="1" smtClean="0">
                <a:solidFill>
                  <a:srgbClr val="0070C0"/>
                </a:solidFill>
                <a:latin typeface="Times New Roman" panose="02020603050405020304" pitchFamily="18" charset="0"/>
                <a:cs typeface="Times New Roman" panose="02020603050405020304" pitchFamily="18" charset="0"/>
              </a:rPr>
              <a:t>Potap</a:t>
            </a:r>
            <a:r>
              <a:rPr lang="en-US" sz="3200" dirty="0" smtClean="0">
                <a:solidFill>
                  <a:srgbClr val="0070C0"/>
                </a:solidFill>
                <a:latin typeface="Times New Roman" panose="02020603050405020304" pitchFamily="18" charset="0"/>
                <a:cs typeface="Times New Roman" panose="02020603050405020304" pitchFamily="18" charset="0"/>
              </a:rPr>
              <a:t>. </a:t>
            </a:r>
            <a:r>
              <a:rPr lang="en-US" sz="3200" dirty="0" smtClean="0">
                <a:solidFill>
                  <a:srgbClr val="0070C0"/>
                </a:solidFill>
                <a:latin typeface="Times New Roman" panose="02020603050405020304" pitchFamily="18" charset="0"/>
                <a:cs typeface="Times New Roman" panose="02020603050405020304" pitchFamily="18" charset="0"/>
              </a:rPr>
              <a:t>After </a:t>
            </a:r>
            <a:r>
              <a:rPr lang="en-US" sz="3200" dirty="0" smtClean="0">
                <a:solidFill>
                  <a:srgbClr val="0070C0"/>
                </a:solidFill>
                <a:latin typeface="Times New Roman" panose="02020603050405020304" pitchFamily="18" charset="0"/>
                <a:cs typeface="Times New Roman" panose="02020603050405020304" pitchFamily="18" charset="0"/>
              </a:rPr>
              <a:t>a week an a half after the premiere movie entered the top five “World musicians” because of the number of views on </a:t>
            </a:r>
            <a:r>
              <a:rPr lang="en-US" sz="3200" dirty="0" err="1" smtClean="0">
                <a:solidFill>
                  <a:srgbClr val="0070C0"/>
                </a:solidFill>
                <a:latin typeface="Times New Roman" panose="02020603050405020304" pitchFamily="18" charset="0"/>
                <a:cs typeface="Times New Roman" panose="02020603050405020304" pitchFamily="18" charset="0"/>
              </a:rPr>
              <a:t>Youtube</a:t>
            </a:r>
            <a:r>
              <a:rPr lang="en-US" sz="3200" dirty="0" smtClean="0">
                <a:solidFill>
                  <a:srgbClr val="0070C0"/>
                </a:solidFill>
                <a:latin typeface="Times New Roman" panose="02020603050405020304" pitchFamily="18" charset="0"/>
                <a:cs typeface="Times New Roman" panose="02020603050405020304" pitchFamily="18" charset="0"/>
              </a:rPr>
              <a:t>. </a:t>
            </a:r>
            <a:endParaRPr lang="ru-RU" sz="3200" dirty="0">
              <a:solidFill>
                <a:srgbClr val="0070C0"/>
              </a:solidFill>
              <a:latin typeface="Times New Roman" panose="02020603050405020304" pitchFamily="18" charset="0"/>
              <a:cs typeface="Times New Roman" panose="02020603050405020304" pitchFamily="18" charset="0"/>
            </a:endParaRPr>
          </a:p>
        </p:txBody>
      </p:sp>
      <p:pic>
        <p:nvPicPr>
          <p:cNvPr id="4" name="Время и Стекло – Так выпала карта.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3892062" y="4797152"/>
            <a:ext cx="609600" cy="609600"/>
          </a:xfrm>
          <a:prstGeom prst="rect">
            <a:avLst/>
          </a:prstGeom>
        </p:spPr>
      </p:pic>
      <p:pic>
        <p:nvPicPr>
          <p:cNvPr id="5128" name="Picture 8" descr="partitura-animatsionnaya-kartinka-0068"/>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6012160" y="5101952"/>
            <a:ext cx="2481064" cy="1085850"/>
          </a:xfrm>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descr="partitura-animatsionnaya-kartinka-0068"/>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539552" y="3429000"/>
            <a:ext cx="2377562" cy="1085850"/>
          </a:xfrm>
          <a:prstGeom prst="rect">
            <a:avLst/>
          </a:prstGeom>
          <a:noFill/>
          <a:extLst>
            <a:ext uri="{909E8E84-426E-40DD-AFC4-6F175D3DCCD1}">
              <a14:hiddenFill xmlns:a14="http://schemas.microsoft.com/office/drawing/2010/main">
                <a:solidFill>
                  <a:srgbClr val="FFFFFF"/>
                </a:solidFill>
              </a14:hiddenFill>
            </a:ext>
          </a:extLst>
        </p:spPr>
      </p:pic>
      <p:pic>
        <p:nvPicPr>
          <p:cNvPr id="5132" name="Picture 12" descr="partitura-animatsionnaya-kartinka-0052"/>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6003180" y="3458542"/>
            <a:ext cx="873075" cy="819063"/>
          </a:xfrm>
          <a:prstGeom prst="rect">
            <a:avLst/>
          </a:prstGeom>
          <a:noFill/>
          <a:extLst>
            <a:ext uri="{909E8E84-426E-40DD-AFC4-6F175D3DCCD1}">
              <a14:hiddenFill xmlns:a14="http://schemas.microsoft.com/office/drawing/2010/main">
                <a:solidFill>
                  <a:srgbClr val="FFFFFF"/>
                </a:solidFill>
              </a14:hiddenFill>
            </a:ext>
          </a:extLst>
        </p:spPr>
      </p:pic>
      <p:pic>
        <p:nvPicPr>
          <p:cNvPr id="5134" name="Picture 14" descr="partitura-animatsionnaya-kartinka-0050"/>
          <p:cNvPicPr>
            <a:picLocks noChangeAspect="1" noChangeArrowheads="1" noCrop="1"/>
          </p:cNvPicPr>
          <p:nvPr/>
        </p:nvPicPr>
        <p:blipFill>
          <a:blip r:embed="rId7">
            <a:extLst>
              <a:ext uri="{28A0092B-C50C-407E-A947-70E740481C1C}">
                <a14:useLocalDpi xmlns:a14="http://schemas.microsoft.com/office/drawing/2010/main" val="0"/>
              </a:ext>
            </a:extLst>
          </a:blip>
          <a:srcRect/>
          <a:stretch>
            <a:fillRect/>
          </a:stretch>
        </p:blipFill>
        <p:spPr bwMode="auto">
          <a:xfrm>
            <a:off x="1115616" y="5376029"/>
            <a:ext cx="1296144" cy="1333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2312835"/>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34066"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107504" y="93374"/>
            <a:ext cx="8784976" cy="4525963"/>
          </a:xfrm>
        </p:spPr>
        <p:txBody>
          <a:bodyPr>
            <a:normAutofit/>
          </a:bodyPr>
          <a:lstStyle/>
          <a:p>
            <a:r>
              <a:rPr lang="en-US" sz="2800" dirty="0" smtClean="0">
                <a:solidFill>
                  <a:srgbClr val="0070C0"/>
                </a:solidFill>
                <a:latin typeface="Times New Roman" panose="02020603050405020304" pitchFamily="18" charset="0"/>
                <a:cs typeface="Times New Roman" panose="02020603050405020304" pitchFamily="18" charset="0"/>
              </a:rPr>
              <a:t>Music is everywhere ! It is on television, over radio, in all movies ! </a:t>
            </a:r>
          </a:p>
          <a:p>
            <a:r>
              <a:rPr lang="en-US" sz="2800" dirty="0" smtClean="0">
                <a:solidFill>
                  <a:srgbClr val="0070C0"/>
                </a:solidFill>
                <a:latin typeface="Times New Roman" panose="02020603050405020304" pitchFamily="18" charset="0"/>
                <a:cs typeface="Times New Roman" panose="02020603050405020304" pitchFamily="18" charset="0"/>
              </a:rPr>
              <a:t>Can you imagine any movie without music</a:t>
            </a:r>
            <a:r>
              <a:rPr lang="ru-RU" sz="2800" dirty="0" smtClean="0">
                <a:solidFill>
                  <a:srgbClr val="0070C0"/>
                </a:solidFill>
                <a:latin typeface="Times New Roman" panose="02020603050405020304" pitchFamily="18" charset="0"/>
                <a:cs typeface="Times New Roman" panose="02020603050405020304" pitchFamily="18" charset="0"/>
              </a:rPr>
              <a:t>?</a:t>
            </a:r>
            <a:r>
              <a:rPr lang="en-US" sz="2800" dirty="0" smtClean="0">
                <a:solidFill>
                  <a:srgbClr val="0070C0"/>
                </a:solidFill>
                <a:latin typeface="Times New Roman" panose="02020603050405020304" pitchFamily="18" charset="0"/>
                <a:cs typeface="Times New Roman" panose="02020603050405020304" pitchFamily="18" charset="0"/>
              </a:rPr>
              <a:t> Of course not. </a:t>
            </a:r>
          </a:p>
          <a:p>
            <a:r>
              <a:rPr lang="en-US" sz="2800" dirty="0" smtClean="0">
                <a:solidFill>
                  <a:srgbClr val="0070C0"/>
                </a:solidFill>
                <a:latin typeface="Times New Roman" panose="02020603050405020304" pitchFamily="18" charset="0"/>
                <a:cs typeface="Times New Roman" panose="02020603050405020304" pitchFamily="18" charset="0"/>
              </a:rPr>
              <a:t>What if you watch television without any sound what if you see ballet without any music, what if you hear voices without melody at the opera</a:t>
            </a:r>
            <a:r>
              <a:rPr lang="ru-RU" sz="2800" dirty="0" smtClean="0">
                <a:solidFill>
                  <a:srgbClr val="0070C0"/>
                </a:solidFill>
                <a:latin typeface="Times New Roman" panose="02020603050405020304" pitchFamily="18" charset="0"/>
                <a:cs typeface="Times New Roman" panose="02020603050405020304" pitchFamily="18" charset="0"/>
              </a:rPr>
              <a:t>?</a:t>
            </a:r>
            <a:r>
              <a:rPr lang="en-US" sz="2800" dirty="0">
                <a:solidFill>
                  <a:srgbClr val="0070C0"/>
                </a:solidFill>
                <a:latin typeface="Times New Roman" panose="02020603050405020304" pitchFamily="18" charset="0"/>
                <a:cs typeface="Times New Roman" panose="02020603050405020304" pitchFamily="18" charset="0"/>
              </a:rPr>
              <a:t> </a:t>
            </a:r>
            <a:r>
              <a:rPr lang="en-US" sz="2800" dirty="0" smtClean="0">
                <a:solidFill>
                  <a:srgbClr val="0070C0"/>
                </a:solidFill>
                <a:latin typeface="Times New Roman" panose="02020603050405020304" pitchFamily="18" charset="0"/>
                <a:cs typeface="Times New Roman" panose="02020603050405020304" pitchFamily="18" charset="0"/>
              </a:rPr>
              <a:t>Our life will be boring without music. </a:t>
            </a:r>
            <a:endParaRPr lang="ru-RU" sz="2800" dirty="0">
              <a:solidFill>
                <a:srgbClr val="0070C0"/>
              </a:solidFill>
              <a:latin typeface="Times New Roman" panose="02020603050405020304" pitchFamily="18" charset="0"/>
              <a:cs typeface="Times New Roman" panose="02020603050405020304" pitchFamily="18" charset="0"/>
            </a:endParaRPr>
          </a:p>
        </p:txBody>
      </p:sp>
      <p:pic>
        <p:nvPicPr>
          <p:cNvPr id="6146" name="Picture 2" descr="Картинки по запросу музыка"/>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63688" y="3861048"/>
            <a:ext cx="5832648" cy="293873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val="790608237"/>
      </p:ext>
    </p:extLst>
  </p:cSld>
  <p:clrMapOvr>
    <a:masterClrMapping/>
  </p:clrMapOvr>
  <p:transition spd="slow">
    <p:cove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descr="Картинки по запросу thank you for your attention anim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312738"/>
            <a:ext cx="7362056" cy="453650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AutoShape 6" descr="Картинки по запросу аплодисменты смайл"/>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5" name="AutoShape 8" descr="Картинки по запросу аплодисменты смайл"/>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7180" name="Picture 12" descr="http://yoursmileys.ru/tsmile/rulez/t2036.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6228184" y="5013175"/>
            <a:ext cx="1800603" cy="1279947"/>
          </a:xfrm>
          <a:prstGeom prst="rect">
            <a:avLst/>
          </a:prstGeom>
          <a:noFill/>
          <a:extLst>
            <a:ext uri="{909E8E84-426E-40DD-AFC4-6F175D3DCCD1}">
              <a14:hiddenFill xmlns:a14="http://schemas.microsoft.com/office/drawing/2010/main">
                <a:solidFill>
                  <a:srgbClr val="FFFFFF"/>
                </a:solidFill>
              </a14:hiddenFill>
            </a:ext>
          </a:extLst>
        </p:spPr>
      </p:pic>
      <p:pic>
        <p:nvPicPr>
          <p:cNvPr id="7182" name="Picture 14" descr="Картинки по запросу смайлики аплодисменты анимация"/>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0966" y="3096415"/>
            <a:ext cx="3312368" cy="25567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6542208"/>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Воздушный поток">
  <a:themeElements>
    <a:clrScheme name="Остин">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165</TotalTime>
  <Words>382</Words>
  <Application>Microsoft Office PowerPoint</Application>
  <PresentationFormat>Экран (4:3)</PresentationFormat>
  <Paragraphs>10</Paragraphs>
  <Slides>9</Slides>
  <Notes>0</Notes>
  <HiddenSlides>0</HiddenSlides>
  <MMClips>1</MMClips>
  <ScaleCrop>false</ScaleCrop>
  <HeadingPairs>
    <vt:vector size="4" baseType="variant">
      <vt:variant>
        <vt:lpstr>Тема</vt:lpstr>
      </vt:variant>
      <vt:variant>
        <vt:i4>1</vt:i4>
      </vt:variant>
      <vt:variant>
        <vt:lpstr>Заголовки слайдов</vt:lpstr>
      </vt:variant>
      <vt:variant>
        <vt:i4>9</vt:i4>
      </vt:variant>
    </vt:vector>
  </HeadingPairs>
  <TitlesOfParts>
    <vt:vector size="10" baseType="lpstr">
      <vt:lpstr>Воздушный поток</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Карина</dc:creator>
  <cp:lastModifiedBy>Карина</cp:lastModifiedBy>
  <cp:revision>17</cp:revision>
  <dcterms:created xsi:type="dcterms:W3CDTF">2017-02-02T14:28:56Z</dcterms:created>
  <dcterms:modified xsi:type="dcterms:W3CDTF">2017-02-16T14:46:37Z</dcterms:modified>
</cp:coreProperties>
</file>