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sldIdLst>
    <p:sldId id="256" r:id="rId3"/>
    <p:sldId id="259" r:id="rId4"/>
    <p:sldId id="260" r:id="rId5"/>
    <p:sldId id="261" r:id="rId6"/>
    <p:sldId id="262" r:id="rId7"/>
    <p:sldId id="263" r:id="rId8"/>
    <p:sldId id="264" r:id="rId9"/>
    <p:sldId id="267" r:id="rId10"/>
    <p:sldId id="265" r:id="rId11"/>
    <p:sldId id="266"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82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33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Date Placeholder 3"/>
          <p:cNvSpPr>
            <a:spLocks noGrp="1"/>
          </p:cNvSpPr>
          <p:nvPr>
            <p:ph type="dt" sz="half" idx="10"/>
          </p:nvPr>
        </p:nvSpPr>
        <p:spPr/>
        <p:txBody>
          <a:bodyPr/>
          <a:lstStyle/>
          <a:p>
            <a:fld id="{8547A17F-99C0-4FD0-A215-E743AA5B4E3E}" type="datetimeFigureOut">
              <a:rPr lang="ru-RU" smtClean="0"/>
              <a:t>22.04.2018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ru-RU"/>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Date Placeholder 3"/>
          <p:cNvSpPr>
            <a:spLocks noGrp="1"/>
          </p:cNvSpPr>
          <p:nvPr>
            <p:ph type="dt" sz="half" idx="10"/>
          </p:nvPr>
        </p:nvSpPr>
        <p:spPr/>
        <p:txBody>
          <a:bodyPr/>
          <a:lstStyle/>
          <a:p>
            <a:fld id="{8547A17F-99C0-4FD0-A215-E743AA5B4E3E}" type="datetimeFigureOut">
              <a:rPr lang="ru-RU" smtClean="0"/>
              <a:t>22.04.2018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547A17F-99C0-4FD0-A215-E743AA5B4E3E}" type="datetimeFigureOut">
              <a:rPr lang="ru-RU" smtClean="0"/>
              <a:t>22.04.2018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ru-R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Date Placeholder 4"/>
          <p:cNvSpPr>
            <a:spLocks noGrp="1"/>
          </p:cNvSpPr>
          <p:nvPr>
            <p:ph type="dt" sz="half" idx="10"/>
          </p:nvPr>
        </p:nvSpPr>
        <p:spPr/>
        <p:txBody>
          <a:bodyPr/>
          <a:lstStyle/>
          <a:p>
            <a:fld id="{8547A17F-99C0-4FD0-A215-E743AA5B4E3E}" type="datetimeFigureOut">
              <a:rPr lang="ru-RU" smtClean="0"/>
              <a:t>22.04.2018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Date Placeholder 6"/>
          <p:cNvSpPr>
            <a:spLocks noGrp="1"/>
          </p:cNvSpPr>
          <p:nvPr>
            <p:ph type="dt" sz="half" idx="10"/>
          </p:nvPr>
        </p:nvSpPr>
        <p:spPr/>
        <p:txBody>
          <a:bodyPr/>
          <a:lstStyle/>
          <a:p>
            <a:fld id="{8547A17F-99C0-4FD0-A215-E743AA5B4E3E}" type="datetimeFigureOut">
              <a:rPr lang="ru-RU" smtClean="0"/>
              <a:t>22.04.2018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ru-RU"/>
          </a:p>
        </p:txBody>
      </p:sp>
      <p:sp>
        <p:nvSpPr>
          <p:cNvPr id="3" name="Date Placeholder 2"/>
          <p:cNvSpPr>
            <a:spLocks noGrp="1"/>
          </p:cNvSpPr>
          <p:nvPr>
            <p:ph type="dt" sz="half" idx="10"/>
          </p:nvPr>
        </p:nvSpPr>
        <p:spPr/>
        <p:txBody>
          <a:bodyPr/>
          <a:lstStyle/>
          <a:p>
            <a:fld id="{8547A17F-99C0-4FD0-A215-E743AA5B4E3E}" type="datetimeFigureOut">
              <a:rPr lang="ru-RU" smtClean="0"/>
              <a:t>22.04.2018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47A17F-99C0-4FD0-A215-E743AA5B4E3E}" type="datetimeFigureOut">
              <a:rPr lang="ru-RU" smtClean="0"/>
              <a:t>22.04.2018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547A17F-99C0-4FD0-A215-E743AA5B4E3E}" type="datetimeFigureOut">
              <a:rPr lang="ru-RU" smtClean="0"/>
              <a:t>22.04.2018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547A17F-99C0-4FD0-A215-E743AA5B4E3E}" type="datetimeFigureOut">
              <a:rPr lang="ru-RU" smtClean="0"/>
              <a:t>22.04.2018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ru-RU"/>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Date Placeholder 3"/>
          <p:cNvSpPr>
            <a:spLocks noGrp="1"/>
          </p:cNvSpPr>
          <p:nvPr>
            <p:ph type="dt" sz="half" idx="10"/>
          </p:nvPr>
        </p:nvSpPr>
        <p:spPr/>
        <p:txBody>
          <a:bodyPr/>
          <a:lstStyle/>
          <a:p>
            <a:fld id="{8547A17F-99C0-4FD0-A215-E743AA5B4E3E}" type="datetimeFigureOut">
              <a:rPr lang="ru-RU" smtClean="0"/>
              <a:t>22.04.2018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Date Placeholder 3"/>
          <p:cNvSpPr>
            <a:spLocks noGrp="1"/>
          </p:cNvSpPr>
          <p:nvPr>
            <p:ph type="dt" sz="half" idx="10"/>
          </p:nvPr>
        </p:nvSpPr>
        <p:spPr/>
        <p:txBody>
          <a:bodyPr/>
          <a:lstStyle/>
          <a:p>
            <a:fld id="{8547A17F-99C0-4FD0-A215-E743AA5B4E3E}" type="datetimeFigureOut">
              <a:rPr lang="ru-RU" smtClean="0"/>
              <a:t>22.04.2018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44AA8E2-8D90-4A81-8B9E-66021B37E04E}"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1000" r="-1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chemeClr val="accent6">
              <a:lumMod val="50000"/>
              <a:alpha val="40000"/>
            </a:schemeClr>
          </a:solidFill>
          <a:effectLst>
            <a:outerShdw blurRad="76200" dist="38100" dir="2700000" algn="tl" rotWithShape="0">
              <a:schemeClr val="accent6">
                <a:lumMod val="20000"/>
                <a:lumOff val="80000"/>
                <a:alpha val="50000"/>
              </a:schemeClr>
            </a:outerShdw>
          </a:effectLst>
        </p:spPr>
        <p:txBody>
          <a:bodyPr vert="horz" lIns="91440" tIns="45720" rIns="91440" bIns="45720" rtlCol="0" anchor="ctr">
            <a:normAutofit/>
          </a:bodyPr>
          <a:lstStyle/>
          <a:p>
            <a:r>
              <a:rPr lang="ru-RU" smtClean="0"/>
              <a:t>Образец заголовка</a:t>
            </a:r>
            <a:endParaRPr lang="ru-RU" dirty="0"/>
          </a:p>
        </p:txBody>
      </p:sp>
      <p:sp>
        <p:nvSpPr>
          <p:cNvPr id="3" name="Text Placeholder 2"/>
          <p:cNvSpPr>
            <a:spLocks noGrp="1"/>
          </p:cNvSpPr>
          <p:nvPr>
            <p:ph type="body" idx="1"/>
          </p:nvPr>
        </p:nvSpPr>
        <p:spPr>
          <a:xfrm>
            <a:off x="457200" y="1600200"/>
            <a:ext cx="8229600" cy="4525963"/>
          </a:xfrm>
          <a:prstGeom prst="rect">
            <a:avLst/>
          </a:prstGeom>
          <a:solidFill>
            <a:schemeClr val="accent6">
              <a:lumMod val="50000"/>
              <a:alpha val="40000"/>
            </a:schemeClr>
          </a:solidFill>
          <a:effectLst>
            <a:outerShdw blurRad="76200" dist="38100" dir="2700000" algn="tl" rotWithShape="0">
              <a:schemeClr val="accent6">
                <a:lumMod val="20000"/>
                <a:lumOff val="80000"/>
                <a:alpha val="50000"/>
              </a:schemeClr>
            </a:outerShdw>
          </a:effectLst>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Date Placeholder 3"/>
          <p:cNvSpPr>
            <a:spLocks noGrp="1"/>
          </p:cNvSpPr>
          <p:nvPr>
            <p:ph type="dt" sz="half" idx="2"/>
          </p:nvPr>
        </p:nvSpPr>
        <p:spPr>
          <a:xfrm>
            <a:off x="457200" y="6356350"/>
            <a:ext cx="2133600" cy="365125"/>
          </a:xfrm>
          <a:prstGeom prst="rect">
            <a:avLst/>
          </a:prstGeom>
          <a:solidFill>
            <a:schemeClr val="accent6">
              <a:lumMod val="50000"/>
              <a:alpha val="40000"/>
            </a:schemeClr>
          </a:solidFill>
          <a:effectLst>
            <a:outerShdw blurRad="76200" dist="38100" dir="2700000" algn="tl" rotWithShape="0">
              <a:schemeClr val="accent6">
                <a:lumMod val="20000"/>
                <a:lumOff val="80000"/>
                <a:alpha val="50000"/>
              </a:schemeClr>
            </a:outerShdw>
          </a:effectLst>
        </p:spPr>
        <p:txBody>
          <a:bodyPr vert="horz" lIns="91440" tIns="45720" rIns="91440" bIns="45720" rtlCol="0" anchor="ctr"/>
          <a:lstStyle>
            <a:lvl1pPr algn="l">
              <a:defRPr sz="1200">
                <a:solidFill>
                  <a:schemeClr val="tx1">
                    <a:lumMod val="95000"/>
                    <a:lumOff val="5000"/>
                  </a:schemeClr>
                </a:solidFill>
              </a:defRPr>
            </a:lvl1pPr>
          </a:lstStyle>
          <a:p>
            <a:fld id="{8547A17F-99C0-4FD0-A215-E743AA5B4E3E}" type="datetimeFigureOut">
              <a:rPr lang="ru-RU" smtClean="0"/>
              <a:pPr/>
              <a:t>22.04.2018</a:t>
            </a:fld>
            <a:endParaRPr lang="ru-RU"/>
          </a:p>
        </p:txBody>
      </p:sp>
      <p:sp>
        <p:nvSpPr>
          <p:cNvPr id="5" name="Footer Placeholder 4"/>
          <p:cNvSpPr>
            <a:spLocks noGrp="1"/>
          </p:cNvSpPr>
          <p:nvPr>
            <p:ph type="ftr" sz="quarter" idx="3"/>
          </p:nvPr>
        </p:nvSpPr>
        <p:spPr>
          <a:xfrm>
            <a:off x="3124200" y="6356350"/>
            <a:ext cx="2895600" cy="365125"/>
          </a:xfrm>
          <a:prstGeom prst="rect">
            <a:avLst/>
          </a:prstGeom>
          <a:solidFill>
            <a:schemeClr val="accent6">
              <a:lumMod val="50000"/>
              <a:alpha val="40000"/>
            </a:schemeClr>
          </a:solidFill>
          <a:effectLst>
            <a:outerShdw blurRad="76200" dist="38100" dir="2700000" algn="tl" rotWithShape="0">
              <a:schemeClr val="accent6">
                <a:lumMod val="20000"/>
                <a:lumOff val="80000"/>
                <a:alpha val="50000"/>
              </a:schemeClr>
            </a:outerShdw>
          </a:effectLst>
        </p:spPr>
        <p:txBody>
          <a:bodyPr vert="horz" lIns="91440" tIns="45720" rIns="91440" bIns="45720" rtlCol="0" anchor="ctr"/>
          <a:lstStyle>
            <a:lvl1pPr algn="ctr">
              <a:defRPr sz="1200">
                <a:solidFill>
                  <a:schemeClr val="tx1">
                    <a:lumMod val="95000"/>
                    <a:lumOff val="5000"/>
                  </a:schemeClr>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a:solidFill>
            <a:schemeClr val="accent6">
              <a:lumMod val="50000"/>
              <a:alpha val="40000"/>
            </a:schemeClr>
          </a:solidFill>
          <a:effectLst>
            <a:outerShdw blurRad="76200" dist="38100" dir="2700000" algn="tl" rotWithShape="0">
              <a:schemeClr val="accent6">
                <a:lumMod val="20000"/>
                <a:lumOff val="80000"/>
                <a:alpha val="50000"/>
              </a:schemeClr>
            </a:outerShdw>
          </a:effectLst>
        </p:spPr>
        <p:txBody>
          <a:bodyPr vert="horz" lIns="91440" tIns="45720" rIns="91440" bIns="45720" rtlCol="0" anchor="ctr"/>
          <a:lstStyle>
            <a:lvl1pPr algn="r">
              <a:defRPr sz="1200">
                <a:solidFill>
                  <a:schemeClr val="tx1">
                    <a:lumMod val="95000"/>
                    <a:lumOff val="5000"/>
                  </a:schemeClr>
                </a:solidFill>
              </a:defRPr>
            </a:lvl1pPr>
          </a:lstStyle>
          <a:p>
            <a:fld id="{944AA8E2-8D90-4A81-8B9E-66021B37E04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lumMod val="95000"/>
              <a:lumOff val="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lumMod val="95000"/>
              <a:lumOff val="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95000"/>
              <a:lumOff val="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lumMod val="95000"/>
              <a:lumOff val="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700808"/>
            <a:ext cx="7772400" cy="1470025"/>
          </a:xfrm>
        </p:spPr>
        <p:txBody>
          <a:bodyPr/>
          <a:lstStyle/>
          <a:p>
            <a:r>
              <a:rPr lang="en-US" dirty="0" smtClean="0">
                <a:solidFill>
                  <a:schemeClr val="bg1"/>
                </a:solidFill>
              </a:rPr>
              <a:t>The Great Fire of London</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36096" y="260648"/>
            <a:ext cx="3394720" cy="6178698"/>
          </a:xfrm>
        </p:spPr>
        <p:txBody>
          <a:bodyPr>
            <a:normAutofit/>
          </a:bodyPr>
          <a:lstStyle/>
          <a:p>
            <a:pPr algn="l"/>
            <a:r>
              <a:rPr lang="en-US" sz="2800" dirty="0" smtClean="0">
                <a:solidFill>
                  <a:schemeClr val="bg1"/>
                </a:solidFill>
              </a:rPr>
              <a:t>In those days people usually built houses of wood, and they often were near one another. Sometimes there were fires in the city, but they were usually very small. Then came 1666, the year of the Great Fire of London.</a:t>
            </a:r>
            <a:endParaRPr lang="ru-RU" sz="2800" dirty="0">
              <a:solidFill>
                <a:schemeClr val="bg1"/>
              </a:solidFill>
            </a:endParaRPr>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60648"/>
            <a:ext cx="4658093" cy="6048672"/>
          </a:xfrm>
        </p:spPr>
      </p:pic>
    </p:spTree>
    <p:extLst>
      <p:ext uri="{BB962C8B-B14F-4D97-AF65-F5344CB8AC3E}">
        <p14:creationId xmlns:p14="http://schemas.microsoft.com/office/powerpoint/2010/main" val="45630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31" y="188640"/>
            <a:ext cx="4364920" cy="5616624"/>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1556792"/>
            <a:ext cx="4113783" cy="5184576"/>
          </a:xfrm>
          <a:prstGeom prst="rect">
            <a:avLst/>
          </a:prstGeom>
        </p:spPr>
      </p:pic>
    </p:spTree>
    <p:extLst>
      <p:ext uri="{BB962C8B-B14F-4D97-AF65-F5344CB8AC3E}">
        <p14:creationId xmlns:p14="http://schemas.microsoft.com/office/powerpoint/2010/main" val="206811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noAutofit/>
          </a:bodyPr>
          <a:lstStyle/>
          <a:p>
            <a:r>
              <a:rPr lang="en-US" sz="2400" dirty="0">
                <a:solidFill>
                  <a:schemeClr val="bg1"/>
                </a:solidFill>
              </a:rPr>
              <a:t>On Saturday, 2nd September 1666 there was a strong wind from the river and a big fire began. It started in the house of the king’s </a:t>
            </a:r>
            <a:r>
              <a:rPr lang="en-US" sz="2400" dirty="0" smtClean="0">
                <a:solidFill>
                  <a:schemeClr val="bg1"/>
                </a:solidFill>
              </a:rPr>
              <a:t>baker,</a:t>
            </a:r>
            <a:r>
              <a:rPr lang="ru-RU" sz="2400" dirty="0" smtClean="0">
                <a:solidFill>
                  <a:schemeClr val="bg1"/>
                </a:solidFill>
              </a:rPr>
              <a:t> </a:t>
            </a:r>
            <a:r>
              <a:rPr lang="en-US" sz="2400" dirty="0" smtClean="0">
                <a:solidFill>
                  <a:schemeClr val="bg1"/>
                </a:solidFill>
              </a:rPr>
              <a:t>near </a:t>
            </a:r>
            <a:r>
              <a:rPr lang="en-US" sz="2400" dirty="0">
                <a:solidFill>
                  <a:schemeClr val="bg1"/>
                </a:solidFill>
              </a:rPr>
              <a:t>London Bridge.</a:t>
            </a:r>
            <a:endParaRPr lang="ru-RU" sz="2400" dirty="0">
              <a:solidFill>
                <a:schemeClr val="bg1"/>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484784"/>
            <a:ext cx="7560840" cy="5260820"/>
          </a:xfrm>
        </p:spPr>
      </p:pic>
    </p:spTree>
    <p:extLst>
      <p:ext uri="{BB962C8B-B14F-4D97-AF65-F5344CB8AC3E}">
        <p14:creationId xmlns:p14="http://schemas.microsoft.com/office/powerpoint/2010/main" val="199336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1143000"/>
          </a:xfrm>
        </p:spPr>
        <p:txBody>
          <a:bodyPr>
            <a:noAutofit/>
          </a:bodyPr>
          <a:lstStyle/>
          <a:p>
            <a:r>
              <a:rPr lang="en-US" sz="2400" dirty="0">
                <a:solidFill>
                  <a:schemeClr val="bg1"/>
                </a:solidFill>
              </a:rPr>
              <a:t>The baker’s wife woke up in the middle of the night because the house was on fire. Soon the next house started burning and then the next and the next... </a:t>
            </a:r>
            <a:endParaRPr lang="ru-RU" sz="2400" dirty="0">
              <a:solidFill>
                <a:schemeClr val="bg1"/>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628800"/>
            <a:ext cx="7560840" cy="5115381"/>
          </a:xfrm>
        </p:spPr>
      </p:pic>
    </p:spTree>
    <p:extLst>
      <p:ext uri="{BB962C8B-B14F-4D97-AF65-F5344CB8AC3E}">
        <p14:creationId xmlns:p14="http://schemas.microsoft.com/office/powerpoint/2010/main" val="384065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26170"/>
          </a:xfrm>
        </p:spPr>
        <p:txBody>
          <a:bodyPr>
            <a:noAutofit/>
          </a:bodyPr>
          <a:lstStyle/>
          <a:p>
            <a:r>
              <a:rPr lang="en-US" sz="2400" dirty="0">
                <a:solidFill>
                  <a:schemeClr val="bg1"/>
                </a:solidFill>
              </a:rPr>
              <a:t> The fire burnt until Thursday. Many houses in London were burnt. The fire burnt for four days and </a:t>
            </a:r>
            <a:r>
              <a:rPr lang="en-US" sz="2400" dirty="0" smtClean="0">
                <a:solidFill>
                  <a:schemeClr val="bg1"/>
                </a:solidFill>
              </a:rPr>
              <a:t>destroyed </a:t>
            </a:r>
            <a:r>
              <a:rPr lang="en-US" sz="2400" dirty="0">
                <a:solidFill>
                  <a:schemeClr val="bg1"/>
                </a:solidFill>
              </a:rPr>
              <a:t>80% of the city. More than 250 thousand people didn’t have home any more.</a:t>
            </a:r>
            <a:endParaRPr lang="ru-RU" sz="2400" dirty="0">
              <a:solidFill>
                <a:schemeClr val="bg1"/>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916832"/>
            <a:ext cx="8192910" cy="4608512"/>
          </a:xfrm>
        </p:spPr>
      </p:pic>
    </p:spTree>
    <p:extLst>
      <p:ext uri="{BB962C8B-B14F-4D97-AF65-F5344CB8AC3E}">
        <p14:creationId xmlns:p14="http://schemas.microsoft.com/office/powerpoint/2010/main" val="354829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075240" cy="1642194"/>
          </a:xfrm>
        </p:spPr>
        <p:txBody>
          <a:bodyPr>
            <a:noAutofit/>
          </a:bodyPr>
          <a:lstStyle/>
          <a:p>
            <a:r>
              <a:rPr lang="en-US" sz="2800" dirty="0">
                <a:solidFill>
                  <a:schemeClr val="bg1"/>
                </a:solidFill>
              </a:rPr>
              <a:t>After the Great Fire people built a new city. The city became larger and larger. By 1830 there were more than one and a half million </a:t>
            </a:r>
            <a:r>
              <a:rPr lang="en-US" sz="2800" dirty="0" smtClean="0">
                <a:solidFill>
                  <a:schemeClr val="bg1"/>
                </a:solidFill>
              </a:rPr>
              <a:t>people </a:t>
            </a:r>
            <a:r>
              <a:rPr lang="en-US" sz="2800" dirty="0">
                <a:solidFill>
                  <a:schemeClr val="bg1"/>
                </a:solidFill>
              </a:rPr>
              <a:t>in London.</a:t>
            </a:r>
            <a:endParaRPr lang="ru-RU" sz="2800" dirty="0">
              <a:solidFill>
                <a:schemeClr val="bg1"/>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1916832"/>
            <a:ext cx="5544616" cy="4712924"/>
          </a:xfrm>
        </p:spPr>
      </p:pic>
    </p:spTree>
    <p:extLst>
      <p:ext uri="{BB962C8B-B14F-4D97-AF65-F5344CB8AC3E}">
        <p14:creationId xmlns:p14="http://schemas.microsoft.com/office/powerpoint/2010/main" val="371640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14202"/>
          </a:xfrm>
        </p:spPr>
        <p:txBody>
          <a:bodyPr>
            <a:noAutofit/>
          </a:bodyPr>
          <a:lstStyle/>
          <a:p>
            <a:r>
              <a:rPr lang="en-US" sz="2800" dirty="0">
                <a:solidFill>
                  <a:schemeClr val="bg1"/>
                </a:solidFill>
              </a:rPr>
              <a:t>The </a:t>
            </a:r>
            <a:r>
              <a:rPr lang="en-US" sz="2800" dirty="0" smtClean="0">
                <a:solidFill>
                  <a:schemeClr val="bg1"/>
                </a:solidFill>
              </a:rPr>
              <a:t>railways</a:t>
            </a:r>
            <a:r>
              <a:rPr lang="ru-RU" sz="2800" dirty="0" smtClean="0">
                <a:solidFill>
                  <a:schemeClr val="bg1"/>
                </a:solidFill>
              </a:rPr>
              <a:t> </a:t>
            </a:r>
            <a:r>
              <a:rPr lang="en-US" sz="2800" dirty="0" smtClean="0">
                <a:solidFill>
                  <a:schemeClr val="bg1"/>
                </a:solidFill>
              </a:rPr>
              <a:t>came </a:t>
            </a:r>
            <a:r>
              <a:rPr lang="en-US" sz="2800" dirty="0">
                <a:solidFill>
                  <a:schemeClr val="bg1"/>
                </a:solidFill>
              </a:rPr>
              <a:t>and London became richer and richer, but it didn’t become nicer. </a:t>
            </a:r>
            <a:r>
              <a:rPr lang="ru-RU" sz="2800" dirty="0" smtClean="0">
                <a:solidFill>
                  <a:schemeClr val="bg1"/>
                </a:solidFill>
              </a:rPr>
              <a:t/>
            </a:r>
            <a:br>
              <a:rPr lang="ru-RU" sz="2800" dirty="0" smtClean="0">
                <a:solidFill>
                  <a:schemeClr val="bg1"/>
                </a:solidFill>
              </a:rPr>
            </a:br>
            <a:r>
              <a:rPr lang="en-US" sz="2800" dirty="0" smtClean="0">
                <a:solidFill>
                  <a:schemeClr val="bg1"/>
                </a:solidFill>
              </a:rPr>
              <a:t>The </a:t>
            </a:r>
            <a:r>
              <a:rPr lang="en-US" sz="2800" dirty="0">
                <a:solidFill>
                  <a:schemeClr val="bg1"/>
                </a:solidFill>
              </a:rPr>
              <a:t>city became</a:t>
            </a:r>
            <a:br>
              <a:rPr lang="en-US" sz="2800" dirty="0">
                <a:solidFill>
                  <a:schemeClr val="bg1"/>
                </a:solidFill>
              </a:rPr>
            </a:br>
            <a:r>
              <a:rPr lang="en-US" sz="2800" dirty="0">
                <a:solidFill>
                  <a:schemeClr val="bg1"/>
                </a:solidFill>
              </a:rPr>
              <a:t>dark and dirty and people lived in bad houses.</a:t>
            </a:r>
            <a:endParaRPr lang="ru-RU" sz="2800" dirty="0">
              <a:solidFill>
                <a:schemeClr val="bg1"/>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2132856"/>
            <a:ext cx="6733889" cy="4248472"/>
          </a:xfrm>
        </p:spPr>
      </p:pic>
    </p:spTree>
    <p:extLst>
      <p:ext uri="{BB962C8B-B14F-4D97-AF65-F5344CB8AC3E}">
        <p14:creationId xmlns:p14="http://schemas.microsoft.com/office/powerpoint/2010/main" val="195950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70186"/>
          </a:xfrm>
        </p:spPr>
        <p:txBody>
          <a:bodyPr>
            <a:normAutofit/>
          </a:bodyPr>
          <a:lstStyle/>
          <a:p>
            <a:r>
              <a:rPr lang="en-US" sz="2800" dirty="0">
                <a:solidFill>
                  <a:schemeClr val="bg1"/>
                </a:solidFill>
              </a:rPr>
              <a:t>There are still some poor people in London today, but life is better now as there are many new houses and flats. The city is also much cleaner.</a:t>
            </a:r>
            <a:endParaRPr lang="ru-RU" sz="2800" dirty="0">
              <a:solidFill>
                <a:schemeClr val="bg1"/>
              </a:solidFill>
            </a:endParaRPr>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2060848"/>
            <a:ext cx="6984776" cy="4567822"/>
          </a:xfrm>
        </p:spPr>
      </p:pic>
    </p:spTree>
    <p:extLst>
      <p:ext uri="{BB962C8B-B14F-4D97-AF65-F5344CB8AC3E}">
        <p14:creationId xmlns:p14="http://schemas.microsoft.com/office/powerpoint/2010/main" val="99620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36096" y="274638"/>
            <a:ext cx="3250704" cy="6178698"/>
          </a:xfrm>
        </p:spPr>
        <p:txBody>
          <a:bodyPr>
            <a:normAutofit fontScale="90000"/>
          </a:bodyPr>
          <a:lstStyle/>
          <a:p>
            <a:pPr algn="l"/>
            <a:r>
              <a:rPr lang="ru-RU" sz="2400" dirty="0">
                <a:solidFill>
                  <a:schemeClr val="bg1"/>
                </a:solidFill>
              </a:rPr>
              <a:t>В память о Великом Лондонском пожаре по проекту архитектора </a:t>
            </a:r>
            <a:r>
              <a:rPr lang="ru-RU" sz="2400" dirty="0" err="1">
                <a:solidFill>
                  <a:schemeClr val="bg1"/>
                </a:solidFill>
              </a:rPr>
              <a:t>К.Рена</a:t>
            </a:r>
            <a:r>
              <a:rPr lang="ru-RU" sz="2400" dirty="0">
                <a:solidFill>
                  <a:schemeClr val="bg1"/>
                </a:solidFill>
              </a:rPr>
              <a:t> был построен памятник – </a:t>
            </a:r>
            <a:r>
              <a:rPr lang="ru-RU" sz="2400" dirty="0" smtClean="0">
                <a:solidFill>
                  <a:schemeClr val="bg1"/>
                </a:solidFill>
              </a:rPr>
              <a:t>колонна </a:t>
            </a:r>
            <a:r>
              <a:rPr lang="ru-RU" sz="2400" dirty="0">
                <a:solidFill>
                  <a:schemeClr val="bg1"/>
                </a:solidFill>
              </a:rPr>
              <a:t>высотой </a:t>
            </a:r>
            <a:r>
              <a:rPr lang="ru-RU" sz="2400" dirty="0" smtClean="0">
                <a:solidFill>
                  <a:schemeClr val="bg1"/>
                </a:solidFill>
              </a:rPr>
              <a:t>около 60 метров, </a:t>
            </a:r>
            <a:r>
              <a:rPr lang="ru-RU" sz="2400" dirty="0">
                <a:solidFill>
                  <a:schemeClr val="bg1"/>
                </a:solidFill>
              </a:rPr>
              <a:t>внутри которой лестница из белого мрамора, а сверху открывается восхитительный вид на весь Лондон. На пьедестале колонны </a:t>
            </a:r>
            <a:r>
              <a:rPr lang="ru-RU" sz="2400" dirty="0" smtClean="0">
                <a:solidFill>
                  <a:schemeClr val="bg1"/>
                </a:solidFill>
              </a:rPr>
              <a:t>находится </a:t>
            </a:r>
            <a:r>
              <a:rPr lang="ru-RU" sz="2400" dirty="0">
                <a:solidFill>
                  <a:schemeClr val="bg1"/>
                </a:solidFill>
              </a:rPr>
              <a:t>описание пожара со всеми </a:t>
            </a:r>
            <a:r>
              <a:rPr lang="ru-RU" sz="2400" dirty="0" smtClean="0">
                <a:solidFill>
                  <a:schemeClr val="bg1"/>
                </a:solidFill>
              </a:rPr>
              <a:t>подробностями.</a:t>
            </a:r>
            <a:endParaRPr lang="ru-RU" sz="2400" dirty="0">
              <a:solidFill>
                <a:schemeClr val="bg1"/>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332656"/>
            <a:ext cx="4906874" cy="6120680"/>
          </a:xfrm>
        </p:spPr>
      </p:pic>
    </p:spTree>
    <p:extLst>
      <p:ext uri="{BB962C8B-B14F-4D97-AF65-F5344CB8AC3E}">
        <p14:creationId xmlns:p14="http://schemas.microsoft.com/office/powerpoint/2010/main" val="371907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980728"/>
            <a:ext cx="8229600" cy="4525963"/>
          </a:xfrm>
        </p:spPr>
        <p:txBody>
          <a:bodyPr/>
          <a:lstStyle/>
          <a:p>
            <a:pPr algn="ctr"/>
            <a:r>
              <a:rPr lang="en-US" i="1" dirty="0">
                <a:solidFill>
                  <a:schemeClr val="bg1"/>
                </a:solidFill>
              </a:rPr>
              <a:t>In October 1796 there was a fire of London. The fire started in a house on London Bridge. The weather was fine. The fire started on Thursday and was over on Friday. It destroyed 40% of the city. The people of London  built a new city after the Great Fire.</a:t>
            </a:r>
            <a:endParaRPr lang="ru-RU" dirty="0">
              <a:solidFill>
                <a:schemeClr val="bg1"/>
              </a:solidFill>
            </a:endParaRPr>
          </a:p>
        </p:txBody>
      </p:sp>
    </p:spTree>
    <p:extLst>
      <p:ext uri="{BB962C8B-B14F-4D97-AF65-F5344CB8AC3E}">
        <p14:creationId xmlns:p14="http://schemas.microsoft.com/office/powerpoint/2010/main" val="586552644"/>
      </p:ext>
    </p:extLst>
  </p:cSld>
  <p:clrMapOvr>
    <a:masterClrMapping/>
  </p:clrMapOvr>
  <p:timing>
    <p:tnLst>
      <p:par>
        <p:cTn id="1" dur="indefinite" restart="never" nodeType="tmRoot"/>
      </p:par>
    </p:tnLst>
  </p:timing>
</p:sld>
</file>

<file path=ppt/theme/theme1.xml><?xml version="1.0" encoding="utf-8"?>
<a:theme xmlns:a="http://schemas.openxmlformats.org/drawingml/2006/main" name="TS030003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92631B3-1DD4-4F58-B30B-7E2BC0E016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297</TotalTime>
  <Words>299</Words>
  <Application>Microsoft Office PowerPoint</Application>
  <PresentationFormat>Экран (4:3)</PresentationFormat>
  <Paragraphs>10</Paragraphs>
  <Slides>11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Arial</vt:lpstr>
      <vt:lpstr>Georgia</vt:lpstr>
      <vt:lpstr>Trebuchet MS</vt:lpstr>
      <vt:lpstr>TS030003017</vt:lpstr>
      <vt:lpstr>The Great Fire of London</vt:lpstr>
      <vt:lpstr>In those days people usually built houses of wood, and they often were near one another. Sometimes there were fires in the city, but they were usually very small. Then came 1666, the year of the Great Fire of London.</vt:lpstr>
      <vt:lpstr>Презентация PowerPoint</vt:lpstr>
      <vt:lpstr>On Saturday, 2nd September 1666 there was a strong wind from the river and a big fire began. It started in the house of the king’s baker, near London Bridge.</vt:lpstr>
      <vt:lpstr>The baker’s wife woke up in the middle of the night because the house was on fire. Soon the next house started burning and then the next and the next... </vt:lpstr>
      <vt:lpstr> The fire burnt until Thursday. Many houses in London were burnt. The fire burnt for four days and destroyed 80% of the city. More than 250 thousand people didn’t have home any more.</vt:lpstr>
      <vt:lpstr>After the Great Fire people built a new city. The city became larger and larger. By 1830 there were more than one and a half million people in London.</vt:lpstr>
      <vt:lpstr>The railways came and London became richer and richer, but it didn’t become nicer.  The city became dark and dirty and people lived in bad houses.</vt:lpstr>
      <vt:lpstr>There are still some poor people in London today, but life is better now as there are many new houses and flats. The city is also much cleaner.</vt:lpstr>
      <vt:lpstr>В память о Великом Лондонском пожаре по проекту архитектора К.Рена был построен памятник – колонна высотой около 60 метров, внутри которой лестница из белого мрамора, а сверху открывается восхитительный вид на весь Лондон. На пьедестале колонны находится описание пожара со всеми подробностями.</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Fire of London</dc:title>
  <dc:creator>Кирилл</dc:creator>
  <cp:lastModifiedBy>Nadia</cp:lastModifiedBy>
  <cp:revision>14</cp:revision>
  <dcterms:created xsi:type="dcterms:W3CDTF">2013-03-05T20:00:52Z</dcterms:created>
  <dcterms:modified xsi:type="dcterms:W3CDTF">2018-04-22T16:37:56Z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TC300030179990</vt:lpwstr>
  </property>
</Properties>
</file>